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tiff" ContentType="image/tif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84" r:id="rId2"/>
    <p:sldId id="286" r:id="rId3"/>
    <p:sldId id="285" r:id="rId4"/>
    <p:sldId id="287" r:id="rId5"/>
    <p:sldId id="262" r:id="rId6"/>
    <p:sldId id="263" r:id="rId7"/>
    <p:sldId id="264" r:id="rId8"/>
    <p:sldId id="288" r:id="rId9"/>
    <p:sldId id="289" r:id="rId10"/>
    <p:sldId id="265" r:id="rId11"/>
    <p:sldId id="290" r:id="rId12"/>
    <p:sldId id="291" r:id="rId13"/>
    <p:sldId id="267" r:id="rId14"/>
    <p:sldId id="292" r:id="rId15"/>
    <p:sldId id="294" r:id="rId16"/>
    <p:sldId id="293" r:id="rId17"/>
    <p:sldId id="297" r:id="rId18"/>
    <p:sldId id="298" r:id="rId19"/>
    <p:sldId id="299" r:id="rId20"/>
    <p:sldId id="300" r:id="rId21"/>
    <p:sldId id="301" r:id="rId22"/>
    <p:sldId id="303" r:id="rId23"/>
    <p:sldId id="304"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049FE8-1A39-4F73-8791-C2D8B64BD269}" type="datetimeFigureOut">
              <a:rPr lang="en-US" smtClean="0"/>
              <a:pPr/>
              <a:t>15-May-19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A46BEE-5574-412B-B498-3788E435FB52}" type="slidenum">
              <a:rPr lang="en-US" smtClean="0"/>
              <a:pPr/>
              <a:t>‹#›</a:t>
            </a:fld>
            <a:endParaRPr lang="en-US"/>
          </a:p>
        </p:txBody>
      </p:sp>
    </p:spTree>
    <p:extLst>
      <p:ext uri="{BB962C8B-B14F-4D97-AF65-F5344CB8AC3E}">
        <p14:creationId xmlns:p14="http://schemas.microsoft.com/office/powerpoint/2010/main" xmlns="" val="3904025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A46BEE-5574-412B-B498-3788E435FB52}" type="slidenum">
              <a:rPr lang="en-US" smtClean="0"/>
              <a:pPr/>
              <a:t>1</a:t>
            </a:fld>
            <a:endParaRPr lang="en-US"/>
          </a:p>
        </p:txBody>
      </p:sp>
    </p:spTree>
    <p:extLst>
      <p:ext uri="{BB962C8B-B14F-4D97-AF65-F5344CB8AC3E}">
        <p14:creationId xmlns:p14="http://schemas.microsoft.com/office/powerpoint/2010/main" xmlns="" val="11419822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5059"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altLang="pt-PT" smtClean="0"/>
          </a:p>
        </p:txBody>
      </p:sp>
    </p:spTree>
    <p:extLst>
      <p:ext uri="{BB962C8B-B14F-4D97-AF65-F5344CB8AC3E}">
        <p14:creationId xmlns:p14="http://schemas.microsoft.com/office/powerpoint/2010/main" xmlns="" val="22991658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5059"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altLang="pt-PT" smtClean="0"/>
          </a:p>
        </p:txBody>
      </p:sp>
    </p:spTree>
    <p:extLst>
      <p:ext uri="{BB962C8B-B14F-4D97-AF65-F5344CB8AC3E}">
        <p14:creationId xmlns:p14="http://schemas.microsoft.com/office/powerpoint/2010/main" xmlns="" val="25351884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5059"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altLang="pt-PT" smtClean="0"/>
          </a:p>
        </p:txBody>
      </p:sp>
    </p:spTree>
    <p:extLst>
      <p:ext uri="{BB962C8B-B14F-4D97-AF65-F5344CB8AC3E}">
        <p14:creationId xmlns:p14="http://schemas.microsoft.com/office/powerpoint/2010/main" xmlns="" val="22991658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5059"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altLang="pt-PT" smtClean="0"/>
          </a:p>
        </p:txBody>
      </p:sp>
    </p:spTree>
    <p:extLst>
      <p:ext uri="{BB962C8B-B14F-4D97-AF65-F5344CB8AC3E}">
        <p14:creationId xmlns:p14="http://schemas.microsoft.com/office/powerpoint/2010/main" xmlns="" val="15471121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5059"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altLang="pt-PT" smtClean="0"/>
          </a:p>
        </p:txBody>
      </p:sp>
    </p:spTree>
    <p:extLst>
      <p:ext uri="{BB962C8B-B14F-4D97-AF65-F5344CB8AC3E}">
        <p14:creationId xmlns:p14="http://schemas.microsoft.com/office/powerpoint/2010/main" xmlns="" val="928313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5059"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altLang="pt-PT" smtClean="0"/>
          </a:p>
        </p:txBody>
      </p:sp>
    </p:spTree>
    <p:extLst>
      <p:ext uri="{BB962C8B-B14F-4D97-AF65-F5344CB8AC3E}">
        <p14:creationId xmlns:p14="http://schemas.microsoft.com/office/powerpoint/2010/main" xmlns="" val="23607418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1987"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altLang="pt-PT" smtClean="0"/>
          </a:p>
        </p:txBody>
      </p:sp>
    </p:spTree>
    <p:extLst>
      <p:ext uri="{BB962C8B-B14F-4D97-AF65-F5344CB8AC3E}">
        <p14:creationId xmlns:p14="http://schemas.microsoft.com/office/powerpoint/2010/main" xmlns="" val="26987064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6083"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altLang="pt-PT" smtClean="0"/>
          </a:p>
        </p:txBody>
      </p:sp>
    </p:spTree>
    <p:extLst>
      <p:ext uri="{BB962C8B-B14F-4D97-AF65-F5344CB8AC3E}">
        <p14:creationId xmlns:p14="http://schemas.microsoft.com/office/powerpoint/2010/main" xmlns="" val="14468332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5059"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altLang="pt-PT" smtClean="0"/>
          </a:p>
        </p:txBody>
      </p:sp>
    </p:spTree>
    <p:extLst>
      <p:ext uri="{BB962C8B-B14F-4D97-AF65-F5344CB8AC3E}">
        <p14:creationId xmlns:p14="http://schemas.microsoft.com/office/powerpoint/2010/main" xmlns="" val="34420123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5059"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altLang="pt-PT" smtClean="0"/>
          </a:p>
        </p:txBody>
      </p:sp>
    </p:spTree>
    <p:extLst>
      <p:ext uri="{BB962C8B-B14F-4D97-AF65-F5344CB8AC3E}">
        <p14:creationId xmlns:p14="http://schemas.microsoft.com/office/powerpoint/2010/main" xmlns="" val="15159953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4035"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altLang="pt-PT" smtClean="0"/>
          </a:p>
        </p:txBody>
      </p:sp>
    </p:spTree>
    <p:extLst>
      <p:ext uri="{BB962C8B-B14F-4D97-AF65-F5344CB8AC3E}">
        <p14:creationId xmlns:p14="http://schemas.microsoft.com/office/powerpoint/2010/main" xmlns="" val="1660840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5059"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altLang="pt-PT" smtClean="0"/>
          </a:p>
        </p:txBody>
      </p:sp>
    </p:spTree>
    <p:extLst>
      <p:ext uri="{BB962C8B-B14F-4D97-AF65-F5344CB8AC3E}">
        <p14:creationId xmlns:p14="http://schemas.microsoft.com/office/powerpoint/2010/main" xmlns="" val="24854912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6083"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altLang="pt-PT" smtClean="0"/>
          </a:p>
        </p:txBody>
      </p:sp>
    </p:spTree>
    <p:extLst>
      <p:ext uri="{BB962C8B-B14F-4D97-AF65-F5344CB8AC3E}">
        <p14:creationId xmlns:p14="http://schemas.microsoft.com/office/powerpoint/2010/main" xmlns="" val="35924490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5059"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altLang="pt-PT" smtClean="0"/>
          </a:p>
        </p:txBody>
      </p:sp>
    </p:spTree>
    <p:extLst>
      <p:ext uri="{BB962C8B-B14F-4D97-AF65-F5344CB8AC3E}">
        <p14:creationId xmlns:p14="http://schemas.microsoft.com/office/powerpoint/2010/main" xmlns="" val="18240950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5059"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altLang="pt-PT" smtClean="0"/>
          </a:p>
        </p:txBody>
      </p:sp>
    </p:spTree>
    <p:extLst>
      <p:ext uri="{BB962C8B-B14F-4D97-AF65-F5344CB8AC3E}">
        <p14:creationId xmlns:p14="http://schemas.microsoft.com/office/powerpoint/2010/main" xmlns="" val="42930327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7107"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altLang="pt-PT" smtClean="0"/>
          </a:p>
        </p:txBody>
      </p:sp>
    </p:spTree>
    <p:extLst>
      <p:ext uri="{BB962C8B-B14F-4D97-AF65-F5344CB8AC3E}">
        <p14:creationId xmlns:p14="http://schemas.microsoft.com/office/powerpoint/2010/main" xmlns="" val="5567400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5059"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altLang="pt-PT" smtClean="0"/>
          </a:p>
        </p:txBody>
      </p:sp>
    </p:spTree>
    <p:extLst>
      <p:ext uri="{BB962C8B-B14F-4D97-AF65-F5344CB8AC3E}">
        <p14:creationId xmlns:p14="http://schemas.microsoft.com/office/powerpoint/2010/main" xmlns="" val="3929287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5059"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altLang="pt-PT" smtClean="0"/>
          </a:p>
        </p:txBody>
      </p:sp>
    </p:spTree>
    <p:extLst>
      <p:ext uri="{BB962C8B-B14F-4D97-AF65-F5344CB8AC3E}">
        <p14:creationId xmlns:p14="http://schemas.microsoft.com/office/powerpoint/2010/main" xmlns="" val="332566438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tiff"/><Relationship Id="rId1" Type="http://schemas.openxmlformats.org/officeDocument/2006/relationships/slideMaster" Target="../slideMasters/slideMaster1.xml"/><Relationship Id="rId4" Type="http://schemas.openxmlformats.org/officeDocument/2006/relationships/image" Target="../media/image3.tif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7086600" y="6324600"/>
            <a:ext cx="1143000" cy="275673"/>
          </a:xfrm>
          <a:prstGeom prst="rect">
            <a:avLst/>
          </a:prstGeom>
        </p:spPr>
        <p:txBody>
          <a:bodyPr/>
          <a:lstStyle>
            <a:lvl1pPr algn="r">
              <a:defRPr sz="1000" b="1">
                <a:solidFill>
                  <a:schemeClr val="accent5">
                    <a:lumMod val="50000"/>
                  </a:schemeClr>
                </a:solidFill>
              </a:defRPr>
            </a:lvl1pPr>
          </a:lstStyle>
          <a:p>
            <a:fld id="{1D8BD707-D9CF-40AE-B4C6-C98DA3205C09}" type="datetimeFigureOut">
              <a:rPr lang="en-US" smtClean="0"/>
              <a:pPr/>
              <a:t>15-May-19</a:t>
            </a:fld>
            <a:endParaRPr lang="en-US" dirty="0"/>
          </a:p>
        </p:txBody>
      </p:sp>
      <p:sp>
        <p:nvSpPr>
          <p:cNvPr id="6" name="Slide Number Placeholder 5"/>
          <p:cNvSpPr>
            <a:spLocks noGrp="1"/>
          </p:cNvSpPr>
          <p:nvPr>
            <p:ph type="sldNum" sz="quarter" idx="12"/>
          </p:nvPr>
        </p:nvSpPr>
        <p:spPr>
          <a:xfrm>
            <a:off x="8451574" y="6324600"/>
            <a:ext cx="685800" cy="199473"/>
          </a:xfrm>
          <a:prstGeom prst="rect">
            <a:avLst/>
          </a:prstGeom>
        </p:spPr>
        <p:txBody>
          <a:bodyPr/>
          <a:lstStyle>
            <a:lvl1pPr algn="r">
              <a:defRPr sz="1000" b="1">
                <a:solidFill>
                  <a:schemeClr val="accent5">
                    <a:lumMod val="50000"/>
                  </a:schemeClr>
                </a:solidFill>
              </a:defRPr>
            </a:lvl1pPr>
          </a:lstStyle>
          <a:p>
            <a:fld id="{B6F15528-21DE-4FAA-801E-634DDDAF4B2B}" type="slidenum">
              <a:rPr lang="en-US" smtClean="0"/>
              <a:pPr/>
              <a:t>‹#›</a:t>
            </a:fld>
            <a:endParaRPr lang="en-US" dirty="0"/>
          </a:p>
        </p:txBody>
      </p:sp>
      <p:pic>
        <p:nvPicPr>
          <p:cNvPr id="7" name="Content Placeholder 3"/>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533401" y="104570"/>
            <a:ext cx="1743324" cy="42394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7237053" y="103258"/>
            <a:ext cx="1675148" cy="425252"/>
          </a:xfrm>
          <a:prstGeom prst="rect">
            <a:avLst/>
          </a:prstGeom>
        </p:spPr>
      </p:pic>
      <p:pic>
        <p:nvPicPr>
          <p:cNvPr id="9" name="Picture 8"/>
          <p:cNvPicPr>
            <a:picLocks noChangeAspect="1"/>
          </p:cNvPicPr>
          <p:nvPr userDrawn="1"/>
        </p:nvPicPr>
        <p:blipFill>
          <a:blip r:embed="rId4" cstate="print">
            <a:extLst>
              <a:ext uri="{28A0092B-C50C-407E-A947-70E740481C1C}">
                <a14:useLocalDpi xmlns:a14="http://schemas.microsoft.com/office/drawing/2010/main" xmlns="" val="0"/>
              </a:ext>
            </a:extLst>
          </a:blip>
          <a:stretch>
            <a:fillRect/>
          </a:stretch>
        </p:blipFill>
        <p:spPr>
          <a:xfrm rot="21151370">
            <a:off x="15475" y="229266"/>
            <a:ext cx="3555698" cy="491177"/>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15-May-19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15-May-19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sp>
        <p:nvSpPr>
          <p:cNvPr id="2" name="TextBox 7"/>
          <p:cNvSpPr txBox="1">
            <a:spLocks noChangeArrowheads="1"/>
          </p:cNvSpPr>
          <p:nvPr userDrawn="1"/>
        </p:nvSpPr>
        <p:spPr bwMode="auto">
          <a:xfrm>
            <a:off x="14288" y="44450"/>
            <a:ext cx="9094787" cy="254000"/>
          </a:xfrm>
          <a:prstGeom prst="rect">
            <a:avLst/>
          </a:prstGeom>
          <a:noFill/>
          <a:ln>
            <a:noFill/>
          </a:ln>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lnSpc>
                <a:spcPct val="150000"/>
              </a:lnSpc>
              <a:defRPr/>
            </a:pPr>
            <a:r>
              <a:rPr lang="en-US" altLang="pt-PT" sz="800" b="1" dirty="0" smtClean="0">
                <a:solidFill>
                  <a:schemeClr val="bg1"/>
                </a:solidFill>
              </a:rPr>
              <a:t>DROUGHT ANALYSIS IN SLOVAKIA: REGIONALIZATION, FREQUENCY ANALYSIS AND PRECIPITATION THRESHOLDS</a:t>
            </a:r>
          </a:p>
        </p:txBody>
      </p:sp>
      <p:sp>
        <p:nvSpPr>
          <p:cNvPr id="7" name="Slide Number Placeholder 1"/>
          <p:cNvSpPr>
            <a:spLocks noGrp="1"/>
          </p:cNvSpPr>
          <p:nvPr>
            <p:ph type="sldNum" sz="quarter" idx="10"/>
          </p:nvPr>
        </p:nvSpPr>
        <p:spPr>
          <a:xfrm>
            <a:off x="8675688" y="6248400"/>
            <a:ext cx="504825" cy="365125"/>
          </a:xfrm>
          <a:prstGeom prst="rect">
            <a:avLst/>
          </a:prstGeom>
        </p:spPr>
        <p:txBody>
          <a:bodyPr/>
          <a:lstStyle>
            <a:lvl1pPr>
              <a:defRPr sz="900" b="1">
                <a:solidFill>
                  <a:schemeClr val="tx2"/>
                </a:solidFill>
                <a:latin typeface="Arial" panose="020B0604020202020204" pitchFamily="34" charset="0"/>
                <a:cs typeface="Arial" panose="020B0604020202020204" pitchFamily="34" charset="0"/>
              </a:defRPr>
            </a:lvl1pPr>
          </a:lstStyle>
          <a:p>
            <a:pPr>
              <a:defRPr/>
            </a:pPr>
            <a:fld id="{E86C3123-658E-41D6-892B-96394E8FCAD7}" type="slidenum">
              <a:rPr lang="pt-PT"/>
              <a:pPr>
                <a:defRPr/>
              </a:pPr>
              <a:t>‹#›</a:t>
            </a:fld>
            <a:endParaRPr lang="pt-PT" dirty="0"/>
          </a:p>
        </p:txBody>
      </p:sp>
    </p:spTree>
    <p:extLst>
      <p:ext uri="{BB962C8B-B14F-4D97-AF65-F5344CB8AC3E}">
        <p14:creationId xmlns:p14="http://schemas.microsoft.com/office/powerpoint/2010/main" xmlns="" val="805673816"/>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15-May-19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15-May-19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15-May-19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15-May-19</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15-May-19</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15-May-19</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15-May-19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15-May-19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tif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tif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tif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Content Placeholder 3"/>
          <p:cNvPicPr>
            <a:picLocks noChangeAspect="1"/>
          </p:cNvPicPr>
          <p:nvPr userDrawn="1"/>
        </p:nvPicPr>
        <p:blipFill>
          <a:blip r:embed="rId14" cstate="print">
            <a:extLst>
              <a:ext uri="{28A0092B-C50C-407E-A947-70E740481C1C}">
                <a14:useLocalDpi xmlns:a14="http://schemas.microsoft.com/office/drawing/2010/main" xmlns="" val="0"/>
              </a:ext>
            </a:extLst>
          </a:blip>
          <a:stretch>
            <a:fillRect/>
          </a:stretch>
        </p:blipFill>
        <p:spPr>
          <a:xfrm>
            <a:off x="533401" y="104570"/>
            <a:ext cx="1743324" cy="423940"/>
          </a:xfrm>
          <a:prstGeom prst="rect">
            <a:avLst/>
          </a:prstGeom>
        </p:spPr>
      </p:pic>
      <p:pic>
        <p:nvPicPr>
          <p:cNvPr id="8" name="Picture 7"/>
          <p:cNvPicPr>
            <a:picLocks noChangeAspect="1"/>
          </p:cNvPicPr>
          <p:nvPr userDrawn="1"/>
        </p:nvPicPr>
        <p:blipFill>
          <a:blip r:embed="rId15" cstate="print">
            <a:extLst>
              <a:ext uri="{28A0092B-C50C-407E-A947-70E740481C1C}">
                <a14:useLocalDpi xmlns:a14="http://schemas.microsoft.com/office/drawing/2010/main" xmlns="" val="0"/>
              </a:ext>
            </a:extLst>
          </a:blip>
          <a:stretch>
            <a:fillRect/>
          </a:stretch>
        </p:blipFill>
        <p:spPr>
          <a:xfrm>
            <a:off x="7237053" y="103258"/>
            <a:ext cx="1675148" cy="425252"/>
          </a:xfrm>
          <a:prstGeom prst="rect">
            <a:avLst/>
          </a:prstGeom>
        </p:spPr>
      </p:pic>
      <p:pic>
        <p:nvPicPr>
          <p:cNvPr id="9" name="Picture 8"/>
          <p:cNvPicPr>
            <a:picLocks noChangeAspect="1"/>
          </p:cNvPicPr>
          <p:nvPr userDrawn="1"/>
        </p:nvPicPr>
        <p:blipFill>
          <a:blip r:embed="rId16" cstate="print">
            <a:extLst>
              <a:ext uri="{28A0092B-C50C-407E-A947-70E740481C1C}">
                <a14:useLocalDpi xmlns:a14="http://schemas.microsoft.com/office/drawing/2010/main" xmlns="" val="0"/>
              </a:ext>
            </a:extLst>
          </a:blip>
          <a:stretch>
            <a:fillRect/>
          </a:stretch>
        </p:blipFill>
        <p:spPr>
          <a:xfrm rot="21151370">
            <a:off x="15475" y="229266"/>
            <a:ext cx="3555698" cy="491177"/>
          </a:xfrm>
          <a:prstGeom prst="rect">
            <a:avLst/>
          </a:prstGeom>
        </p:spPr>
      </p:pic>
      <p:sp>
        <p:nvSpPr>
          <p:cNvPr id="10" name="Flowchart: Process 9"/>
          <p:cNvSpPr/>
          <p:nvPr userDrawn="1"/>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2" name="Rectangle 11"/>
          <p:cNvSpPr/>
          <p:nvPr userDrawn="1"/>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3" name="Date Placeholder 3"/>
          <p:cNvSpPr>
            <a:spLocks noGrp="1"/>
          </p:cNvSpPr>
          <p:nvPr>
            <p:ph type="dt" sz="half" idx="2"/>
          </p:nvPr>
        </p:nvSpPr>
        <p:spPr>
          <a:xfrm>
            <a:off x="7086600" y="6324600"/>
            <a:ext cx="1143000" cy="275673"/>
          </a:xfrm>
          <a:prstGeom prst="rect">
            <a:avLst/>
          </a:prstGeom>
        </p:spPr>
        <p:txBody>
          <a:bodyPr/>
          <a:lstStyle>
            <a:lvl1pPr algn="r">
              <a:defRPr sz="1000" b="1">
                <a:solidFill>
                  <a:schemeClr val="accent5">
                    <a:lumMod val="50000"/>
                  </a:schemeClr>
                </a:solidFill>
              </a:defRPr>
            </a:lvl1pPr>
          </a:lstStyle>
          <a:p>
            <a:fld id="{1D8BD707-D9CF-40AE-B4C6-C98DA3205C09}" type="datetimeFigureOut">
              <a:rPr lang="en-US" smtClean="0"/>
              <a:pPr/>
              <a:t>15-May-19</a:t>
            </a:fld>
            <a:endParaRPr lang="en-US" dirty="0"/>
          </a:p>
        </p:txBody>
      </p:sp>
      <p:sp>
        <p:nvSpPr>
          <p:cNvPr id="14" name="Slide Number Placeholder 5"/>
          <p:cNvSpPr>
            <a:spLocks noGrp="1"/>
          </p:cNvSpPr>
          <p:nvPr>
            <p:ph type="sldNum" sz="quarter" idx="4"/>
          </p:nvPr>
        </p:nvSpPr>
        <p:spPr>
          <a:xfrm>
            <a:off x="8451574" y="6324600"/>
            <a:ext cx="685800" cy="199473"/>
          </a:xfrm>
          <a:prstGeom prst="rect">
            <a:avLst/>
          </a:prstGeom>
        </p:spPr>
        <p:txBody>
          <a:bodyPr/>
          <a:lstStyle>
            <a:lvl1pPr algn="r">
              <a:defRPr sz="1000" b="1">
                <a:solidFill>
                  <a:schemeClr val="accent5">
                    <a:lumMod val="50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8.xml"/><Relationship Id="rId1" Type="http://schemas.openxmlformats.org/officeDocument/2006/relationships/slideLayout" Target="../slideLayouts/slideLayout12.xml"/><Relationship Id="rId6" Type="http://schemas.openxmlformats.org/officeDocument/2006/relationships/image" Target="../media/image8.emf"/><Relationship Id="rId5" Type="http://schemas.openxmlformats.org/officeDocument/2006/relationships/image" Target="../media/image7.emf"/><Relationship Id="rId4" Type="http://schemas.openxmlformats.org/officeDocument/2006/relationships/image" Target="../media/image6.emf"/></Relationships>
</file>

<file path=ppt/slides/_rels/slide23.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9.xml"/><Relationship Id="rId1" Type="http://schemas.openxmlformats.org/officeDocument/2006/relationships/slideLayout" Target="../slideLayouts/slideLayout12.xml"/><Relationship Id="rId6" Type="http://schemas.openxmlformats.org/officeDocument/2006/relationships/image" Target="../media/image12.emf"/><Relationship Id="rId5" Type="http://schemas.openxmlformats.org/officeDocument/2006/relationships/image" Target="../media/image11.emf"/><Relationship Id="rId4" Type="http://schemas.openxmlformats.org/officeDocument/2006/relationships/image" Target="../media/image10.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11835" y="82295"/>
            <a:ext cx="8720329" cy="6693409"/>
          </a:xfrm>
          <a:prstGeom prst="rect">
            <a:avLst/>
          </a:prstGeom>
        </p:spPr>
      </p:pic>
      <p:sp>
        <p:nvSpPr>
          <p:cNvPr id="1026" name="Text Box 2"/>
          <p:cNvSpPr txBox="1">
            <a:spLocks noChangeArrowheads="1"/>
          </p:cNvSpPr>
          <p:nvPr/>
        </p:nvSpPr>
        <p:spPr bwMode="auto">
          <a:xfrm>
            <a:off x="1447800" y="4377013"/>
            <a:ext cx="6037729" cy="632478"/>
          </a:xfrm>
          <a:prstGeom prst="rect">
            <a:avLst/>
          </a:prstGeom>
          <a:solidFill>
            <a:srgbClr val="FFFFFF"/>
          </a:solidFill>
          <a:ln w="9525">
            <a:solidFill>
              <a:srgbClr val="2E74B5"/>
            </a:solidFill>
            <a:prstDash val="dash"/>
            <a:miter lim="800000"/>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bs-Latn-BA" sz="1100" dirty="0" smtClean="0"/>
              <a:t>This project has been funded with support from the European Commission. This publication reflects the views only of the author, and the Commission cannot be held responsible for any use which may be made of the information contained therein</a:t>
            </a:r>
            <a:r>
              <a:rPr lang="en-US" sz="1100" dirty="0"/>
              <a:t>.</a:t>
            </a:r>
            <a:endParaRPr lang="en-US" sz="1100" dirty="0" smtClean="0"/>
          </a:p>
        </p:txBody>
      </p:sp>
      <p:sp>
        <p:nvSpPr>
          <p:cNvPr id="7" name="Subtitle 2"/>
          <p:cNvSpPr>
            <a:spLocks noGrp="1"/>
          </p:cNvSpPr>
          <p:nvPr>
            <p:ph type="subTitle" idx="4294967295"/>
          </p:nvPr>
        </p:nvSpPr>
        <p:spPr>
          <a:xfrm>
            <a:off x="211836" y="1600200"/>
            <a:ext cx="8551164" cy="1143000"/>
          </a:xfrm>
          <a:prstGeom prst="rect">
            <a:avLst/>
          </a:prstGeom>
        </p:spPr>
        <p:txBody>
          <a:bodyPr/>
          <a:lstStyle/>
          <a:p>
            <a:pPr marL="0" indent="0" algn="ctr">
              <a:buNone/>
            </a:pPr>
            <a:r>
              <a:rPr lang="en-US" sz="3600" b="1" u="sng" dirty="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Quality Assurance Committee </a:t>
            </a:r>
            <a:r>
              <a:rPr lang="en-US" sz="3600" b="1" u="sng" dirty="0" smtClean="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meeting</a:t>
            </a:r>
          </a:p>
          <a:p>
            <a:pPr marL="0" indent="0" algn="ctr">
              <a:buNone/>
            </a:pPr>
            <a:r>
              <a:rPr lang="en-US" b="1" dirty="0" err="1" smtClean="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WP5.1</a:t>
            </a:r>
            <a:r>
              <a:rPr lang="en-US" b="1" dirty="0" smtClean="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 </a:t>
            </a:r>
            <a:r>
              <a:rPr lang="en-US" b="1" dirty="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Quality </a:t>
            </a:r>
            <a:r>
              <a:rPr lang="en-US" b="1" dirty="0" smtClean="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and assurance plan (</a:t>
            </a:r>
            <a:r>
              <a:rPr lang="en-US" b="1" dirty="0" err="1" smtClean="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QAP</a:t>
            </a:r>
            <a:r>
              <a:rPr lang="en-US" b="1" dirty="0" smtClean="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a:t>
            </a:r>
            <a:endParaRPr lang="bs-Latn-BA" b="1" dirty="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endParaRPr>
          </a:p>
        </p:txBody>
      </p:sp>
      <p:sp>
        <p:nvSpPr>
          <p:cNvPr id="8" name="Title 1"/>
          <p:cNvSpPr txBox="1">
            <a:spLocks/>
          </p:cNvSpPr>
          <p:nvPr/>
        </p:nvSpPr>
        <p:spPr>
          <a:xfrm>
            <a:off x="551329" y="2788729"/>
            <a:ext cx="7772400" cy="838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PT" sz="1800" dirty="0" smtClean="0">
                <a:solidFill>
                  <a:schemeClr val="accent1">
                    <a:lumMod val="75000"/>
                  </a:schemeClr>
                </a:solidFill>
                <a:latin typeface="Calibri Light" pitchFamily="34" charset="0"/>
                <a:cs typeface="Calibri Light" pitchFamily="34" charset="0"/>
              </a:rPr>
              <a:t>Maria Manuela Portela</a:t>
            </a:r>
            <a:endParaRPr lang="sr-Latn-BA" sz="1800" dirty="0" smtClean="0">
              <a:solidFill>
                <a:schemeClr val="accent1">
                  <a:lumMod val="75000"/>
                </a:schemeClr>
              </a:solidFill>
              <a:latin typeface="Calibri Light" pitchFamily="34" charset="0"/>
              <a:cs typeface="Calibri Light" pitchFamily="34" charset="0"/>
            </a:endParaRPr>
          </a:p>
          <a:p>
            <a:r>
              <a:rPr lang="pt-PT" sz="1800" dirty="0" smtClean="0">
                <a:solidFill>
                  <a:schemeClr val="accent1">
                    <a:lumMod val="75000"/>
                  </a:schemeClr>
                </a:solidFill>
                <a:latin typeface="Calibri Light" pitchFamily="34" charset="0"/>
                <a:cs typeface="Calibri Light" pitchFamily="34" charset="0"/>
              </a:rPr>
              <a:t>Universidade de </a:t>
            </a:r>
            <a:r>
              <a:rPr lang="pt-PT" sz="1800" dirty="0" err="1" smtClean="0">
                <a:solidFill>
                  <a:schemeClr val="accent1">
                    <a:lumMod val="75000"/>
                  </a:schemeClr>
                </a:solidFill>
                <a:latin typeface="Calibri Light" pitchFamily="34" charset="0"/>
                <a:cs typeface="Calibri Light" pitchFamily="34" charset="0"/>
              </a:rPr>
              <a:t>Lisbon</a:t>
            </a:r>
            <a:r>
              <a:rPr lang="pt-PT" sz="1800" dirty="0" smtClean="0">
                <a:solidFill>
                  <a:schemeClr val="accent1">
                    <a:lumMod val="75000"/>
                  </a:schemeClr>
                </a:solidFill>
                <a:latin typeface="Calibri Light" pitchFamily="34" charset="0"/>
                <a:cs typeface="Calibri Light" pitchFamily="34" charset="0"/>
              </a:rPr>
              <a:t> / Instituto Superior Técnico (UL/IST)</a:t>
            </a:r>
            <a:endParaRPr lang="bs-Latn-BA" sz="1800" dirty="0">
              <a:solidFill>
                <a:schemeClr val="accent1">
                  <a:lumMod val="75000"/>
                </a:schemeClr>
              </a:solidFill>
              <a:latin typeface="Calibri Light" pitchFamily="34" charset="0"/>
              <a:cs typeface="Calibri Light" pitchFamily="34" charset="0"/>
            </a:endParaRPr>
          </a:p>
        </p:txBody>
      </p:sp>
      <p:sp>
        <p:nvSpPr>
          <p:cNvPr id="9" name="Title 1"/>
          <p:cNvSpPr txBox="1">
            <a:spLocks/>
          </p:cNvSpPr>
          <p:nvPr/>
        </p:nvSpPr>
        <p:spPr>
          <a:xfrm>
            <a:off x="551329" y="3700178"/>
            <a:ext cx="77724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800" dirty="0">
                <a:solidFill>
                  <a:schemeClr val="accent1">
                    <a:lumMod val="75000"/>
                  </a:schemeClr>
                </a:solidFill>
                <a:latin typeface="Calibri Light" pitchFamily="34" charset="0"/>
                <a:cs typeface="Calibri Light" pitchFamily="34" charset="0"/>
              </a:rPr>
              <a:t>Workshop on innovative practices in the EU water sector: barriers and opportunities </a:t>
            </a:r>
            <a:r>
              <a:rPr lang="sr-Latn-BA" sz="1800" dirty="0" smtClean="0">
                <a:solidFill>
                  <a:schemeClr val="accent1">
                    <a:lumMod val="75000"/>
                  </a:schemeClr>
                </a:solidFill>
                <a:latin typeface="Calibri Light" pitchFamily="34" charset="0"/>
                <a:cs typeface="Calibri Light" pitchFamily="34" charset="0"/>
              </a:rPr>
              <a:t>/ </a:t>
            </a:r>
            <a:r>
              <a:rPr lang="en-US" sz="1800" dirty="0">
                <a:solidFill>
                  <a:schemeClr val="accent1">
                    <a:lumMod val="75000"/>
                  </a:schemeClr>
                </a:solidFill>
                <a:latin typeface="Calibri Light" pitchFamily="34" charset="0"/>
                <a:cs typeface="Calibri Light" pitchFamily="34" charset="0"/>
              </a:rPr>
              <a:t>8th to 10th May 2019 </a:t>
            </a:r>
            <a:endParaRPr lang="bs-Latn-BA" sz="1800" dirty="0">
              <a:solidFill>
                <a:schemeClr val="accent1">
                  <a:lumMod val="75000"/>
                </a:schemeClr>
              </a:solidFill>
              <a:latin typeface="Calibri Light" pitchFamily="34" charset="0"/>
              <a:cs typeface="Calibri Light" pitchFamily="34" charset="0"/>
            </a:endParaRPr>
          </a:p>
        </p:txBody>
      </p:sp>
    </p:spTree>
    <p:extLst>
      <p:ext uri="{BB962C8B-B14F-4D97-AF65-F5344CB8AC3E}">
        <p14:creationId xmlns:p14="http://schemas.microsoft.com/office/powerpoint/2010/main" xmlns="" val="5732293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56" name="Rectangle 8"/>
          <p:cNvSpPr>
            <a:spLocks noChangeArrowheads="1"/>
          </p:cNvSpPr>
          <p:nvPr/>
        </p:nvSpPr>
        <p:spPr bwMode="auto">
          <a:xfrm>
            <a:off x="5930900" y="411163"/>
            <a:ext cx="3216275" cy="461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r>
              <a:rPr lang="en-US" altLang="pt-PT" sz="1200" b="1">
                <a:solidFill>
                  <a:schemeClr val="bg1"/>
                </a:solidFill>
              </a:rPr>
              <a:t>1. Introduction, study area, precipitation data, and drought index</a:t>
            </a:r>
            <a:endParaRPr lang="pt-PT" altLang="pt-PT" sz="1200">
              <a:solidFill>
                <a:schemeClr val="bg1"/>
              </a:solidFill>
              <a:latin typeface="Georgia" pitchFamily="18" charset="0"/>
            </a:endParaRPr>
          </a:p>
        </p:txBody>
      </p:sp>
      <p:sp>
        <p:nvSpPr>
          <p:cNvPr id="30" name="Slide Number Placeholder 1"/>
          <p:cNvSpPr txBox="1">
            <a:spLocks noGrp="1"/>
          </p:cNvSpPr>
          <p:nvPr/>
        </p:nvSpPr>
        <p:spPr bwMode="auto">
          <a:xfrm>
            <a:off x="8610600" y="6324600"/>
            <a:ext cx="322263" cy="195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fld id="{BCA06548-7B04-4AE7-B5CA-8805DCC5FF8D}" type="slidenum">
              <a:rPr lang="pt-PT" altLang="pt-PT" sz="900" b="1">
                <a:solidFill>
                  <a:schemeClr val="tx2"/>
                </a:solidFill>
              </a:rPr>
              <a:pPr algn="r" eaLnBrk="1" hangingPunct="1"/>
              <a:t>10</a:t>
            </a:fld>
            <a:endParaRPr lang="pt-PT" altLang="pt-PT" sz="900" b="1">
              <a:solidFill>
                <a:schemeClr val="tx2"/>
              </a:solidFill>
            </a:endParaRPr>
          </a:p>
        </p:txBody>
      </p:sp>
      <p:graphicFrame>
        <p:nvGraphicFramePr>
          <p:cNvPr id="3" name="Table 2"/>
          <p:cNvGraphicFramePr>
            <a:graphicFrameLocks noGrp="1"/>
          </p:cNvGraphicFramePr>
          <p:nvPr>
            <p:extLst>
              <p:ext uri="{D42A27DB-BD31-4B8C-83A1-F6EECF244321}">
                <p14:modId xmlns:p14="http://schemas.microsoft.com/office/powerpoint/2010/main" xmlns="" val="2756808597"/>
              </p:ext>
            </p:extLst>
          </p:nvPr>
        </p:nvGraphicFramePr>
        <p:xfrm>
          <a:off x="152400" y="1600200"/>
          <a:ext cx="4261737" cy="4456162"/>
        </p:xfrm>
        <a:graphic>
          <a:graphicData uri="http://schemas.openxmlformats.org/drawingml/2006/table">
            <a:tbl>
              <a:tblPr firstRow="1" firstCol="1" bandRow="1">
                <a:tableStyleId>{5C22544A-7EE6-4342-B048-85BDC9FD1C3A}</a:tableStyleId>
              </a:tblPr>
              <a:tblGrid>
                <a:gridCol w="261368"/>
                <a:gridCol w="1960492"/>
                <a:gridCol w="2039877"/>
              </a:tblGrid>
              <a:tr h="131149">
                <a:tc>
                  <a:txBody>
                    <a:bodyPr/>
                    <a:lstStyle/>
                    <a:p>
                      <a:pPr marL="255905" indent="-255905" algn="ctr">
                        <a:lnSpc>
                          <a:spcPct val="107000"/>
                        </a:lnSpc>
                        <a:spcAft>
                          <a:spcPts val="0"/>
                        </a:spcAft>
                        <a:tabLst>
                          <a:tab pos="252095" algn="l"/>
                        </a:tabLst>
                      </a:pPr>
                      <a:r>
                        <a:rPr lang="en-US" sz="800" kern="1200">
                          <a:effectLst/>
                        </a:rPr>
                        <a:t>No.</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50138" marR="50138" marT="0" marB="0"/>
                </a:tc>
                <a:tc>
                  <a:txBody>
                    <a:bodyPr/>
                    <a:lstStyle/>
                    <a:p>
                      <a:pPr marL="255905" indent="-255905" algn="ctr">
                        <a:lnSpc>
                          <a:spcPct val="107000"/>
                        </a:lnSpc>
                        <a:spcAft>
                          <a:spcPts val="0"/>
                        </a:spcAft>
                        <a:tabLst>
                          <a:tab pos="252095" algn="l"/>
                        </a:tabLst>
                      </a:pPr>
                      <a:r>
                        <a:rPr lang="en-US" sz="800" kern="1200">
                          <a:effectLst/>
                        </a:rPr>
                        <a:t>Activity</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50138" marR="50138" marT="0" marB="0"/>
                </a:tc>
                <a:tc>
                  <a:txBody>
                    <a:bodyPr/>
                    <a:lstStyle/>
                    <a:p>
                      <a:pPr marL="255905" indent="-255905" algn="ctr">
                        <a:lnSpc>
                          <a:spcPct val="107000"/>
                        </a:lnSpc>
                        <a:spcAft>
                          <a:spcPts val="0"/>
                        </a:spcAft>
                        <a:tabLst>
                          <a:tab pos="252095" algn="l"/>
                        </a:tabLst>
                      </a:pPr>
                      <a:r>
                        <a:rPr lang="en-US" sz="800" kern="1200">
                          <a:effectLst/>
                        </a:rPr>
                        <a:t>Deliverable</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50138" marR="50138" marT="0" marB="0"/>
                </a:tc>
              </a:tr>
              <a:tr h="262296">
                <a:tc>
                  <a:txBody>
                    <a:bodyPr/>
                    <a:lstStyle/>
                    <a:p>
                      <a:pPr marL="255905" indent="-255905" algn="ctr">
                        <a:lnSpc>
                          <a:spcPct val="107000"/>
                        </a:lnSpc>
                        <a:spcAft>
                          <a:spcPts val="0"/>
                        </a:spcAft>
                        <a:tabLst>
                          <a:tab pos="252095" algn="l"/>
                        </a:tabLst>
                      </a:pPr>
                      <a:r>
                        <a:rPr lang="en-US" sz="800" kern="1200">
                          <a:effectLst/>
                        </a:rPr>
                        <a:t>1.1 </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50138" marR="50138" marT="0" marB="0"/>
                </a:tc>
                <a:tc>
                  <a:txBody>
                    <a:bodyPr/>
                    <a:lstStyle/>
                    <a:p>
                      <a:pPr algn="just">
                        <a:lnSpc>
                          <a:spcPct val="107000"/>
                        </a:lnSpc>
                        <a:spcAft>
                          <a:spcPts val="0"/>
                        </a:spcAft>
                      </a:pPr>
                      <a:r>
                        <a:rPr lang="en-US" sz="800" kern="1200">
                          <a:effectLst/>
                        </a:rPr>
                        <a:t>Identification of WB regional issues related to WRM</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50138" marR="50138" marT="0" marB="0"/>
                </a:tc>
                <a:tc>
                  <a:txBody>
                    <a:bodyPr/>
                    <a:lstStyle/>
                    <a:p>
                      <a:pPr algn="just">
                        <a:lnSpc>
                          <a:spcPct val="107000"/>
                        </a:lnSpc>
                        <a:spcAft>
                          <a:spcPts val="0"/>
                        </a:spcAft>
                      </a:pPr>
                      <a:r>
                        <a:rPr lang="en-US" sz="800" kern="1200">
                          <a:effectLst/>
                        </a:rPr>
                        <a:t>Report on WB regional issues related to WRM</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50138" marR="50138" marT="0" marB="0"/>
                </a:tc>
              </a:tr>
              <a:tr h="393445">
                <a:tc>
                  <a:txBody>
                    <a:bodyPr/>
                    <a:lstStyle/>
                    <a:p>
                      <a:pPr marL="255905" indent="-255905" algn="ctr">
                        <a:lnSpc>
                          <a:spcPct val="107000"/>
                        </a:lnSpc>
                        <a:spcAft>
                          <a:spcPts val="0"/>
                        </a:spcAft>
                        <a:tabLst>
                          <a:tab pos="252095" algn="l"/>
                        </a:tabLst>
                      </a:pPr>
                      <a:r>
                        <a:rPr lang="en-US" sz="800" kern="1200">
                          <a:effectLst/>
                        </a:rPr>
                        <a:t>1.2 </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50138" marR="50138" marT="0" marB="0"/>
                </a:tc>
                <a:tc>
                  <a:txBody>
                    <a:bodyPr/>
                    <a:lstStyle/>
                    <a:p>
                      <a:pPr algn="just">
                        <a:lnSpc>
                          <a:spcPct val="107000"/>
                        </a:lnSpc>
                        <a:spcAft>
                          <a:spcPts val="0"/>
                        </a:spcAft>
                        <a:tabLst>
                          <a:tab pos="252095" algn="l"/>
                        </a:tabLst>
                      </a:pPr>
                      <a:r>
                        <a:rPr lang="en-US" sz="800">
                          <a:effectLst/>
                        </a:rPr>
                        <a:t>Analyse of EU innovations in  water policy and EU recommendations and legislation in water sector </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50138" marR="50138" marT="0" marB="0"/>
                </a:tc>
                <a:tc>
                  <a:txBody>
                    <a:bodyPr/>
                    <a:lstStyle/>
                    <a:p>
                      <a:pPr algn="just">
                        <a:lnSpc>
                          <a:spcPct val="107000"/>
                        </a:lnSpc>
                        <a:spcAft>
                          <a:spcPts val="0"/>
                        </a:spcAft>
                      </a:pPr>
                      <a:r>
                        <a:rPr lang="en-US" sz="800">
                          <a:effectLst/>
                        </a:rPr>
                        <a:t>Report on EU water policies and innovation and EU recommendations and legislation in water sector</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50138" marR="50138" marT="0" marB="0"/>
                </a:tc>
              </a:tr>
              <a:tr h="262296">
                <a:tc>
                  <a:txBody>
                    <a:bodyPr/>
                    <a:lstStyle/>
                    <a:p>
                      <a:pPr marL="255905" indent="-255905" algn="ctr">
                        <a:lnSpc>
                          <a:spcPct val="107000"/>
                        </a:lnSpc>
                        <a:spcAft>
                          <a:spcPts val="0"/>
                        </a:spcAft>
                        <a:tabLst>
                          <a:tab pos="252095" algn="l"/>
                        </a:tabLst>
                      </a:pPr>
                      <a:r>
                        <a:rPr lang="en-US" sz="800" kern="1200">
                          <a:effectLst/>
                        </a:rPr>
                        <a:t>1.3 </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50138" marR="50138" marT="0" marB="0"/>
                </a:tc>
                <a:tc>
                  <a:txBody>
                    <a:bodyPr/>
                    <a:lstStyle/>
                    <a:p>
                      <a:pPr algn="just">
                        <a:lnSpc>
                          <a:spcPct val="107000"/>
                        </a:lnSpc>
                        <a:spcAft>
                          <a:spcPts val="0"/>
                        </a:spcAft>
                        <a:tabLst>
                          <a:tab pos="252095" algn="l"/>
                        </a:tabLst>
                      </a:pPr>
                      <a:r>
                        <a:rPr lang="en-US" sz="800">
                          <a:effectLst/>
                        </a:rPr>
                        <a:t>Analyse of existing curricula related to WRM in both EU and WB partner countries     </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50138" marR="50138" marT="0" marB="0"/>
                </a:tc>
                <a:tc>
                  <a:txBody>
                    <a:bodyPr/>
                    <a:lstStyle/>
                    <a:p>
                      <a:pPr algn="just">
                        <a:lnSpc>
                          <a:spcPct val="107000"/>
                        </a:lnSpc>
                        <a:spcAft>
                          <a:spcPts val="0"/>
                        </a:spcAft>
                      </a:pPr>
                      <a:r>
                        <a:rPr lang="en-US" sz="800" kern="1200">
                          <a:effectLst/>
                        </a:rPr>
                        <a:t>Report on master curricula related to WRM in EU and WB partner countries</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50138" marR="50138" marT="0" marB="0"/>
                </a:tc>
              </a:tr>
              <a:tr h="416889">
                <a:tc>
                  <a:txBody>
                    <a:bodyPr/>
                    <a:lstStyle/>
                    <a:p>
                      <a:pPr marL="255905" indent="-255905" algn="ctr">
                        <a:lnSpc>
                          <a:spcPct val="107000"/>
                        </a:lnSpc>
                        <a:spcAft>
                          <a:spcPts val="0"/>
                        </a:spcAft>
                        <a:tabLst>
                          <a:tab pos="252095" algn="l"/>
                        </a:tabLst>
                      </a:pPr>
                      <a:r>
                        <a:rPr lang="en-US" sz="800" kern="1200">
                          <a:effectLst/>
                        </a:rPr>
                        <a:t>1.4</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50138" marR="50138" marT="0" marB="0"/>
                </a:tc>
                <a:tc>
                  <a:txBody>
                    <a:bodyPr/>
                    <a:lstStyle/>
                    <a:p>
                      <a:pPr algn="just">
                        <a:lnSpc>
                          <a:spcPct val="107000"/>
                        </a:lnSpc>
                        <a:spcAft>
                          <a:spcPts val="0"/>
                        </a:spcAft>
                        <a:tabLst>
                          <a:tab pos="252095" algn="l"/>
                        </a:tabLst>
                      </a:pPr>
                      <a:r>
                        <a:rPr lang="en-US" sz="800">
                          <a:effectLst/>
                        </a:rPr>
                        <a:t>Identification of needed laboratory resources in WB HEIs and alignment with formed EU HEIs WRM laboratory equipment list </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50138" marR="50138" marT="0" marB="0"/>
                </a:tc>
                <a:tc>
                  <a:txBody>
                    <a:bodyPr/>
                    <a:lstStyle/>
                    <a:p>
                      <a:pPr algn="just">
                        <a:lnSpc>
                          <a:spcPct val="107000"/>
                        </a:lnSpc>
                        <a:spcAft>
                          <a:spcPts val="0"/>
                        </a:spcAft>
                      </a:pPr>
                      <a:r>
                        <a:rPr lang="en-US" sz="800">
                          <a:effectLst/>
                        </a:rPr>
                        <a:t>EU HEIs WM laboratory equipment lists; Report on needed resources for harmonization of WB laboratory  </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50138" marR="50138" marT="0" marB="0"/>
                </a:tc>
              </a:tr>
              <a:tr h="262296">
                <a:tc>
                  <a:txBody>
                    <a:bodyPr/>
                    <a:lstStyle/>
                    <a:p>
                      <a:pPr marL="255905" indent="-255905" algn="ctr">
                        <a:lnSpc>
                          <a:spcPct val="107000"/>
                        </a:lnSpc>
                        <a:spcAft>
                          <a:spcPts val="0"/>
                        </a:spcAft>
                        <a:tabLst>
                          <a:tab pos="252095" algn="l"/>
                        </a:tabLst>
                      </a:pPr>
                      <a:r>
                        <a:rPr lang="en-US" sz="800" kern="1200">
                          <a:effectLst/>
                        </a:rPr>
                        <a:t>1.5</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50138" marR="50138" marT="0" marB="0"/>
                </a:tc>
                <a:tc>
                  <a:txBody>
                    <a:bodyPr/>
                    <a:lstStyle/>
                    <a:p>
                      <a:pPr algn="just">
                        <a:lnSpc>
                          <a:spcPct val="107000"/>
                        </a:lnSpc>
                        <a:spcAft>
                          <a:spcPts val="0"/>
                        </a:spcAft>
                        <a:tabLst>
                          <a:tab pos="252095" algn="l"/>
                        </a:tabLst>
                      </a:pPr>
                      <a:r>
                        <a:rPr lang="en-US" sz="800">
                          <a:effectLst/>
                        </a:rPr>
                        <a:t>Workshop on innovative practices in the EU water sector: barriers and opportunities </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50138" marR="50138" marT="0" marB="0"/>
                </a:tc>
                <a:tc>
                  <a:txBody>
                    <a:bodyPr/>
                    <a:lstStyle/>
                    <a:p>
                      <a:pPr algn="just">
                        <a:lnSpc>
                          <a:spcPct val="107000"/>
                        </a:lnSpc>
                        <a:spcAft>
                          <a:spcPts val="0"/>
                        </a:spcAft>
                      </a:pPr>
                      <a:r>
                        <a:rPr lang="en-US" sz="800" kern="1200">
                          <a:effectLst/>
                        </a:rPr>
                        <a:t>Workshop organized; Report on innovative practices for WRM in EU</a:t>
                      </a:r>
                      <a:r>
                        <a:rPr lang="en-US" sz="800">
                          <a:effectLst/>
                        </a:rPr>
                        <a:t> </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50138" marR="50138" marT="0" marB="0"/>
                </a:tc>
              </a:tr>
              <a:tr h="262296">
                <a:tc>
                  <a:txBody>
                    <a:bodyPr/>
                    <a:lstStyle/>
                    <a:p>
                      <a:pPr marL="255905" indent="-255905" algn="ctr">
                        <a:lnSpc>
                          <a:spcPts val="1420"/>
                        </a:lnSpc>
                        <a:spcAft>
                          <a:spcPts val="0"/>
                        </a:spcAft>
                        <a:tabLst>
                          <a:tab pos="252095" algn="l"/>
                        </a:tabLst>
                      </a:pPr>
                      <a:r>
                        <a:rPr lang="en-US" sz="800" kern="1200">
                          <a:effectLst/>
                        </a:rPr>
                        <a:t>2.1 </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50138" marR="50138" marT="0" marB="0"/>
                </a:tc>
                <a:tc>
                  <a:txBody>
                    <a:bodyPr/>
                    <a:lstStyle/>
                    <a:p>
                      <a:pPr algn="just">
                        <a:lnSpc>
                          <a:spcPct val="107000"/>
                        </a:lnSpc>
                        <a:spcAft>
                          <a:spcPts val="0"/>
                        </a:spcAft>
                        <a:tabLst>
                          <a:tab pos="252095" algn="l"/>
                        </a:tabLst>
                      </a:pPr>
                      <a:r>
                        <a:rPr lang="en-US" sz="800">
                          <a:effectLst/>
                        </a:rPr>
                        <a:t>Development of specific competencies and learning outcomes of curricula in WB</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50138" marR="50138" marT="0" marB="0"/>
                </a:tc>
                <a:tc>
                  <a:txBody>
                    <a:bodyPr/>
                    <a:lstStyle/>
                    <a:p>
                      <a:pPr algn="just">
                        <a:lnSpc>
                          <a:spcPct val="107000"/>
                        </a:lnSpc>
                        <a:spcAft>
                          <a:spcPts val="0"/>
                        </a:spcAft>
                      </a:pPr>
                      <a:r>
                        <a:rPr lang="en-US" sz="800">
                          <a:effectLst/>
                        </a:rPr>
                        <a:t>Catalogue of competencies</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50138" marR="50138" marT="0" marB="0"/>
                </a:tc>
              </a:tr>
              <a:tr h="131149">
                <a:tc>
                  <a:txBody>
                    <a:bodyPr/>
                    <a:lstStyle/>
                    <a:p>
                      <a:pPr marL="255905" indent="-255905" algn="ctr">
                        <a:lnSpc>
                          <a:spcPct val="107000"/>
                        </a:lnSpc>
                        <a:spcAft>
                          <a:spcPts val="0"/>
                        </a:spcAft>
                        <a:tabLst>
                          <a:tab pos="252095" algn="l"/>
                        </a:tabLst>
                      </a:pPr>
                      <a:r>
                        <a:rPr lang="en-US" sz="800" kern="1200">
                          <a:effectLst/>
                        </a:rPr>
                        <a:t>2.2 </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50138" marR="50138" marT="0" marB="0"/>
                </a:tc>
                <a:tc>
                  <a:txBody>
                    <a:bodyPr/>
                    <a:lstStyle/>
                    <a:p>
                      <a:pPr algn="just">
                        <a:lnSpc>
                          <a:spcPct val="107000"/>
                        </a:lnSpc>
                        <a:spcAft>
                          <a:spcPts val="0"/>
                        </a:spcAft>
                        <a:tabLst>
                          <a:tab pos="252095" algn="l"/>
                        </a:tabLst>
                      </a:pPr>
                      <a:r>
                        <a:rPr lang="en-US" sz="800">
                          <a:effectLst/>
                        </a:rPr>
                        <a:t>Development of courses content and syllabi</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50138" marR="50138" marT="0" marB="0"/>
                </a:tc>
                <a:tc>
                  <a:txBody>
                    <a:bodyPr/>
                    <a:lstStyle/>
                    <a:p>
                      <a:pPr algn="just">
                        <a:lnSpc>
                          <a:spcPct val="107000"/>
                        </a:lnSpc>
                        <a:spcAft>
                          <a:spcPts val="0"/>
                        </a:spcAft>
                      </a:pPr>
                      <a:r>
                        <a:rPr lang="en-US" sz="800" kern="1200">
                          <a:effectLst/>
                        </a:rPr>
                        <a:t>SWARM unique set of courses</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50138" marR="50138" marT="0" marB="0"/>
                </a:tc>
              </a:tr>
              <a:tr h="262296">
                <a:tc>
                  <a:txBody>
                    <a:bodyPr/>
                    <a:lstStyle/>
                    <a:p>
                      <a:pPr marL="255905" indent="-255905" algn="ctr">
                        <a:lnSpc>
                          <a:spcPct val="107000"/>
                        </a:lnSpc>
                        <a:spcAft>
                          <a:spcPts val="0"/>
                        </a:spcAft>
                        <a:tabLst>
                          <a:tab pos="252095" algn="l"/>
                        </a:tabLst>
                      </a:pPr>
                      <a:r>
                        <a:rPr lang="en-US" sz="800" kern="1200">
                          <a:effectLst/>
                        </a:rPr>
                        <a:t>2.3 </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50138" marR="50138" marT="0" marB="0"/>
                </a:tc>
                <a:tc>
                  <a:txBody>
                    <a:bodyPr/>
                    <a:lstStyle/>
                    <a:p>
                      <a:pPr algn="just">
                        <a:lnSpc>
                          <a:spcPct val="107000"/>
                        </a:lnSpc>
                        <a:spcAft>
                          <a:spcPts val="0"/>
                        </a:spcAft>
                        <a:tabLst>
                          <a:tab pos="252095" algn="l"/>
                        </a:tabLst>
                      </a:pPr>
                      <a:r>
                        <a:rPr lang="en-US" sz="800">
                          <a:effectLst/>
                        </a:rPr>
                        <a:t>Innovation of existing and development of new master curricula for WRM in WB </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50138" marR="50138" marT="0" marB="0"/>
                </a:tc>
                <a:tc>
                  <a:txBody>
                    <a:bodyPr/>
                    <a:lstStyle/>
                    <a:p>
                      <a:pPr algn="just">
                        <a:lnSpc>
                          <a:spcPct val="107000"/>
                        </a:lnSpc>
                        <a:spcAft>
                          <a:spcPts val="0"/>
                        </a:spcAft>
                      </a:pPr>
                      <a:r>
                        <a:rPr lang="en-US" sz="800">
                          <a:effectLst/>
                        </a:rPr>
                        <a:t>Report on SWARM master curricula</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50138" marR="50138" marT="0" marB="0"/>
                </a:tc>
              </a:tr>
              <a:tr h="131149">
                <a:tc>
                  <a:txBody>
                    <a:bodyPr/>
                    <a:lstStyle/>
                    <a:p>
                      <a:pPr marL="255905" indent="-255905" algn="ctr">
                        <a:lnSpc>
                          <a:spcPct val="107000"/>
                        </a:lnSpc>
                        <a:spcAft>
                          <a:spcPts val="0"/>
                        </a:spcAft>
                        <a:tabLst>
                          <a:tab pos="252095" algn="l"/>
                        </a:tabLst>
                      </a:pPr>
                      <a:r>
                        <a:rPr lang="en-US" sz="800" kern="1200">
                          <a:effectLst/>
                        </a:rPr>
                        <a:t>2.4 </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50138" marR="50138" marT="0" marB="0"/>
                </a:tc>
                <a:tc>
                  <a:txBody>
                    <a:bodyPr/>
                    <a:lstStyle/>
                    <a:p>
                      <a:pPr algn="just">
                        <a:lnSpc>
                          <a:spcPct val="107000"/>
                        </a:lnSpc>
                        <a:spcAft>
                          <a:spcPts val="0"/>
                        </a:spcAft>
                        <a:tabLst>
                          <a:tab pos="252095" algn="l"/>
                        </a:tabLst>
                      </a:pPr>
                      <a:r>
                        <a:rPr lang="en-US" sz="800">
                          <a:effectLst/>
                        </a:rPr>
                        <a:t>Accreditation of master curricula</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50138" marR="50138" marT="0" marB="0"/>
                </a:tc>
                <a:tc>
                  <a:txBody>
                    <a:bodyPr/>
                    <a:lstStyle/>
                    <a:p>
                      <a:pPr algn="just">
                        <a:lnSpc>
                          <a:spcPct val="107000"/>
                        </a:lnSpc>
                        <a:spcAft>
                          <a:spcPts val="0"/>
                        </a:spcAft>
                      </a:pPr>
                      <a:r>
                        <a:rPr lang="en-US" sz="800" kern="1200">
                          <a:effectLst/>
                        </a:rPr>
                        <a:t>Master curricula accredited</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50138" marR="50138" marT="0" marB="0"/>
                </a:tc>
              </a:tr>
              <a:tr h="393445">
                <a:tc>
                  <a:txBody>
                    <a:bodyPr/>
                    <a:lstStyle/>
                    <a:p>
                      <a:pPr marL="255905" indent="-255905" algn="ctr">
                        <a:lnSpc>
                          <a:spcPts val="1200"/>
                        </a:lnSpc>
                        <a:spcAft>
                          <a:spcPts val="0"/>
                        </a:spcAft>
                        <a:tabLst>
                          <a:tab pos="252095" algn="l"/>
                        </a:tabLst>
                      </a:pPr>
                      <a:r>
                        <a:rPr lang="en-US" sz="800" kern="1200">
                          <a:effectLst/>
                        </a:rPr>
                        <a:t>2.5 </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50138" marR="50138" marT="0" marB="0"/>
                </a:tc>
                <a:tc>
                  <a:txBody>
                    <a:bodyPr/>
                    <a:lstStyle/>
                    <a:p>
                      <a:pPr algn="just">
                        <a:lnSpc>
                          <a:spcPct val="107000"/>
                        </a:lnSpc>
                        <a:spcAft>
                          <a:spcPts val="0"/>
                        </a:spcAft>
                        <a:tabLst>
                          <a:tab pos="252095" algn="l"/>
                        </a:tabLst>
                      </a:pPr>
                      <a:r>
                        <a:rPr lang="en-US" sz="800">
                          <a:effectLst/>
                        </a:rPr>
                        <a:t>Theme-based training of teaching staff for acquiring new teaching and learning methods</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50138" marR="50138" marT="0" marB="0"/>
                </a:tc>
                <a:tc>
                  <a:txBody>
                    <a:bodyPr/>
                    <a:lstStyle/>
                    <a:p>
                      <a:pPr algn="just">
                        <a:lnSpc>
                          <a:spcPct val="107000"/>
                        </a:lnSpc>
                        <a:spcAft>
                          <a:spcPts val="0"/>
                        </a:spcAft>
                      </a:pPr>
                      <a:r>
                        <a:rPr lang="en-US" sz="800">
                          <a:effectLst/>
                        </a:rPr>
                        <a:t>Teaching staff trained  </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50138" marR="50138" marT="0" marB="0"/>
                </a:tc>
              </a:tr>
              <a:tr h="393445">
                <a:tc>
                  <a:txBody>
                    <a:bodyPr/>
                    <a:lstStyle/>
                    <a:p>
                      <a:pPr marL="255905" indent="-255905" algn="ctr">
                        <a:lnSpc>
                          <a:spcPts val="1200"/>
                        </a:lnSpc>
                        <a:spcAft>
                          <a:spcPts val="0"/>
                        </a:spcAft>
                        <a:tabLst>
                          <a:tab pos="252095" algn="l"/>
                        </a:tabLst>
                      </a:pPr>
                      <a:r>
                        <a:rPr lang="en-US" sz="800" kern="1200">
                          <a:effectLst/>
                        </a:rPr>
                        <a:t>2.6</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50138" marR="50138" marT="0" marB="0"/>
                </a:tc>
                <a:tc>
                  <a:txBody>
                    <a:bodyPr/>
                    <a:lstStyle/>
                    <a:p>
                      <a:pPr algn="just">
                        <a:lnSpc>
                          <a:spcPct val="107000"/>
                        </a:lnSpc>
                        <a:spcAft>
                          <a:spcPts val="0"/>
                        </a:spcAft>
                        <a:tabLst>
                          <a:tab pos="252095" algn="l"/>
                        </a:tabLst>
                      </a:pPr>
                      <a:r>
                        <a:rPr lang="en-US" sz="800">
                          <a:effectLst/>
                        </a:rPr>
                        <a:t>Purchasing of literature, software and laboratory equipment, installation and activation</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50138" marR="50138" marT="0" marB="0"/>
                </a:tc>
                <a:tc>
                  <a:txBody>
                    <a:bodyPr/>
                    <a:lstStyle/>
                    <a:p>
                      <a:pPr algn="just">
                        <a:lnSpc>
                          <a:spcPts val="1200"/>
                        </a:lnSpc>
                        <a:spcAft>
                          <a:spcPts val="0"/>
                        </a:spcAft>
                      </a:pPr>
                      <a:r>
                        <a:rPr lang="en-US" sz="800" kern="1200">
                          <a:effectLst/>
                        </a:rPr>
                        <a:t>Laboratories equipped</a:t>
                      </a:r>
                      <a:r>
                        <a:rPr lang="en-US" sz="800">
                          <a:effectLst/>
                        </a:rPr>
                        <a:t> </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50138" marR="50138" marT="0" marB="0"/>
                </a:tc>
              </a:tr>
              <a:tr h="262296">
                <a:tc>
                  <a:txBody>
                    <a:bodyPr/>
                    <a:lstStyle/>
                    <a:p>
                      <a:pPr marL="255905" indent="-255905" algn="ctr">
                        <a:lnSpc>
                          <a:spcPct val="107000"/>
                        </a:lnSpc>
                        <a:spcAft>
                          <a:spcPts val="0"/>
                        </a:spcAft>
                        <a:tabLst>
                          <a:tab pos="252095" algn="l"/>
                        </a:tabLst>
                      </a:pPr>
                      <a:r>
                        <a:rPr lang="en-US" sz="800" kern="1200">
                          <a:effectLst/>
                        </a:rPr>
                        <a:t>3.1 </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50138" marR="50138" marT="0" marB="0"/>
                </a:tc>
                <a:tc>
                  <a:txBody>
                    <a:bodyPr/>
                    <a:lstStyle/>
                    <a:p>
                      <a:pPr algn="just">
                        <a:lnSpc>
                          <a:spcPct val="107000"/>
                        </a:lnSpc>
                        <a:spcAft>
                          <a:spcPts val="0"/>
                        </a:spcAft>
                        <a:tabLst>
                          <a:tab pos="252095" algn="l"/>
                        </a:tabLst>
                      </a:pPr>
                      <a:r>
                        <a:rPr lang="en-US" sz="800">
                          <a:effectLst/>
                        </a:rPr>
                        <a:t>Introduction with LLL courses for professionals in water sector in EU</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50138" marR="50138" marT="0" marB="0"/>
                </a:tc>
                <a:tc>
                  <a:txBody>
                    <a:bodyPr/>
                    <a:lstStyle/>
                    <a:p>
                      <a:pPr algn="just">
                        <a:lnSpc>
                          <a:spcPct val="107000"/>
                        </a:lnSpc>
                        <a:spcAft>
                          <a:spcPts val="0"/>
                        </a:spcAft>
                      </a:pPr>
                      <a:r>
                        <a:rPr lang="en-US" sz="800">
                          <a:effectLst/>
                        </a:rPr>
                        <a:t>Report on LLL courses for professionals in EU water sector</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50138" marR="50138" marT="0" marB="0"/>
                </a:tc>
              </a:tr>
              <a:tr h="262296">
                <a:tc>
                  <a:txBody>
                    <a:bodyPr/>
                    <a:lstStyle/>
                    <a:p>
                      <a:pPr marL="255905" indent="-255905" algn="ctr">
                        <a:lnSpc>
                          <a:spcPct val="107000"/>
                        </a:lnSpc>
                        <a:spcAft>
                          <a:spcPts val="0"/>
                        </a:spcAft>
                        <a:tabLst>
                          <a:tab pos="252095" algn="l"/>
                        </a:tabLst>
                      </a:pPr>
                      <a:r>
                        <a:rPr lang="en-US" sz="800" kern="1200">
                          <a:effectLst/>
                        </a:rPr>
                        <a:t>3.2 </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50138" marR="50138" marT="0" marB="0"/>
                </a:tc>
                <a:tc>
                  <a:txBody>
                    <a:bodyPr/>
                    <a:lstStyle/>
                    <a:p>
                      <a:pPr algn="just">
                        <a:lnSpc>
                          <a:spcPct val="107000"/>
                        </a:lnSpc>
                        <a:spcAft>
                          <a:spcPts val="0"/>
                        </a:spcAft>
                        <a:tabLst>
                          <a:tab pos="252095" algn="l"/>
                        </a:tabLst>
                      </a:pPr>
                      <a:r>
                        <a:rPr lang="en-US" sz="800">
                          <a:effectLst/>
                        </a:rPr>
                        <a:t>Analyse of water sector needs for LLL courses in WB</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50138" marR="50138" marT="0" marB="0"/>
                </a:tc>
                <a:tc>
                  <a:txBody>
                    <a:bodyPr/>
                    <a:lstStyle/>
                    <a:p>
                      <a:pPr algn="just">
                        <a:lnSpc>
                          <a:spcPts val="1200"/>
                        </a:lnSpc>
                        <a:spcAft>
                          <a:spcPts val="0"/>
                        </a:spcAft>
                      </a:pPr>
                      <a:r>
                        <a:rPr lang="en-US" sz="800" kern="1200">
                          <a:effectLst/>
                        </a:rPr>
                        <a:t>Survey of water sector needs in WB</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50138" marR="50138" marT="0" marB="0"/>
                </a:tc>
              </a:tr>
              <a:tr h="262296">
                <a:tc>
                  <a:txBody>
                    <a:bodyPr/>
                    <a:lstStyle/>
                    <a:p>
                      <a:pPr marL="255905" indent="-255905" algn="ctr">
                        <a:lnSpc>
                          <a:spcPts val="1320"/>
                        </a:lnSpc>
                        <a:spcAft>
                          <a:spcPts val="0"/>
                        </a:spcAft>
                        <a:tabLst>
                          <a:tab pos="252095" algn="l"/>
                        </a:tabLst>
                      </a:pPr>
                      <a:r>
                        <a:rPr lang="en-US" sz="800" kern="1200">
                          <a:effectLst/>
                        </a:rPr>
                        <a:t>3.3 </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50138" marR="50138" marT="0" marB="0"/>
                </a:tc>
                <a:tc>
                  <a:txBody>
                    <a:bodyPr/>
                    <a:lstStyle/>
                    <a:p>
                      <a:pPr algn="just">
                        <a:lnSpc>
                          <a:spcPct val="107000"/>
                        </a:lnSpc>
                        <a:spcAft>
                          <a:spcPts val="0"/>
                        </a:spcAft>
                        <a:tabLst>
                          <a:tab pos="252095" algn="l"/>
                        </a:tabLst>
                      </a:pPr>
                      <a:r>
                        <a:rPr lang="en-US" sz="800">
                          <a:effectLst/>
                        </a:rPr>
                        <a:t>Development of trainings’ content and corresponding educational material</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50138" marR="50138" marT="0" marB="0"/>
                </a:tc>
                <a:tc>
                  <a:txBody>
                    <a:bodyPr/>
                    <a:lstStyle/>
                    <a:p>
                      <a:pPr algn="just">
                        <a:lnSpc>
                          <a:spcPct val="107000"/>
                        </a:lnSpc>
                        <a:spcAft>
                          <a:spcPts val="0"/>
                        </a:spcAft>
                      </a:pPr>
                      <a:r>
                        <a:rPr lang="en-US" sz="800">
                          <a:effectLst/>
                        </a:rPr>
                        <a:t>Trainings’ material prepared  </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50138" marR="50138" marT="0" marB="0"/>
                </a:tc>
              </a:tr>
              <a:tr h="262296">
                <a:tc>
                  <a:txBody>
                    <a:bodyPr/>
                    <a:lstStyle/>
                    <a:p>
                      <a:pPr marL="255905" indent="-255905" algn="ctr">
                        <a:lnSpc>
                          <a:spcPct val="107000"/>
                        </a:lnSpc>
                        <a:spcAft>
                          <a:spcPts val="0"/>
                        </a:spcAft>
                        <a:tabLst>
                          <a:tab pos="252095" algn="l"/>
                        </a:tabLst>
                      </a:pPr>
                      <a:r>
                        <a:rPr lang="en-US" sz="800" kern="1200">
                          <a:effectLst/>
                        </a:rPr>
                        <a:t>4.1 </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50138" marR="50138" marT="0" marB="0"/>
                </a:tc>
                <a:tc>
                  <a:txBody>
                    <a:bodyPr/>
                    <a:lstStyle/>
                    <a:p>
                      <a:pPr algn="just">
                        <a:lnSpc>
                          <a:spcPct val="107000"/>
                        </a:lnSpc>
                        <a:spcAft>
                          <a:spcPts val="0"/>
                        </a:spcAft>
                        <a:tabLst>
                          <a:tab pos="252095" algn="l"/>
                        </a:tabLst>
                      </a:pPr>
                      <a:r>
                        <a:rPr lang="en-US" sz="800">
                          <a:effectLst/>
                        </a:rPr>
                        <a:t>Implementation of developed master curricula</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50138" marR="50138" marT="0" marB="0"/>
                </a:tc>
                <a:tc>
                  <a:txBody>
                    <a:bodyPr/>
                    <a:lstStyle/>
                    <a:p>
                      <a:pPr algn="just">
                        <a:lnSpc>
                          <a:spcPts val="1200"/>
                        </a:lnSpc>
                        <a:spcAft>
                          <a:spcPts val="0"/>
                        </a:spcAft>
                      </a:pPr>
                      <a:r>
                        <a:rPr lang="en-US" sz="800" kern="1200" dirty="0">
                          <a:effectLst/>
                        </a:rPr>
                        <a:t>Master curricula implemented</a:t>
                      </a:r>
                      <a:endParaRPr lang="pt-PT"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138" marR="50138" marT="0" marB="0"/>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xmlns="" val="1951436682"/>
              </p:ext>
            </p:extLst>
          </p:nvPr>
        </p:nvGraphicFramePr>
        <p:xfrm>
          <a:off x="4496770" y="1600200"/>
          <a:ext cx="4647230" cy="4430716"/>
        </p:xfrm>
        <a:graphic>
          <a:graphicData uri="http://schemas.openxmlformats.org/drawingml/2006/table">
            <a:tbl>
              <a:tblPr firstRow="1" firstCol="1" bandRow="1">
                <a:tableStyleId>{5C22544A-7EE6-4342-B048-85BDC9FD1C3A}</a:tableStyleId>
              </a:tblPr>
              <a:tblGrid>
                <a:gridCol w="285010"/>
                <a:gridCol w="2137827"/>
                <a:gridCol w="2224393"/>
              </a:tblGrid>
              <a:tr h="284326">
                <a:tc>
                  <a:txBody>
                    <a:bodyPr/>
                    <a:lstStyle/>
                    <a:p>
                      <a:pPr marL="255905" indent="-255905" algn="ctr">
                        <a:lnSpc>
                          <a:spcPct val="107000"/>
                        </a:lnSpc>
                        <a:spcAft>
                          <a:spcPts val="0"/>
                        </a:spcAft>
                        <a:tabLst>
                          <a:tab pos="252095" algn="l"/>
                        </a:tabLst>
                      </a:pPr>
                      <a:r>
                        <a:rPr lang="en-US" sz="900" kern="1200" dirty="0">
                          <a:effectLst/>
                        </a:rPr>
                        <a:t>4.2 </a:t>
                      </a:r>
                      <a:endParaRPr lang="pt-PT"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tc>
                <a:tc>
                  <a:txBody>
                    <a:bodyPr/>
                    <a:lstStyle/>
                    <a:p>
                      <a:pPr algn="just">
                        <a:lnSpc>
                          <a:spcPct val="107000"/>
                        </a:lnSpc>
                        <a:spcAft>
                          <a:spcPts val="0"/>
                        </a:spcAft>
                        <a:tabLst>
                          <a:tab pos="252095" algn="l"/>
                        </a:tabLst>
                      </a:pPr>
                      <a:r>
                        <a:rPr lang="en-US" sz="900">
                          <a:effectLst/>
                        </a:rPr>
                        <a:t>Implementation of trainings for professionals in water sector</a:t>
                      </a:r>
                      <a:endParaRPr lang="pt-PT" sz="90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tc>
                <a:tc>
                  <a:txBody>
                    <a:bodyPr/>
                    <a:lstStyle/>
                    <a:p>
                      <a:pPr algn="just">
                        <a:lnSpc>
                          <a:spcPct val="107000"/>
                        </a:lnSpc>
                        <a:spcAft>
                          <a:spcPts val="0"/>
                        </a:spcAft>
                      </a:pPr>
                      <a:r>
                        <a:rPr lang="en-US" sz="900">
                          <a:effectLst/>
                        </a:rPr>
                        <a:t>Participants trained </a:t>
                      </a:r>
                      <a:endParaRPr lang="pt-PT" sz="90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tc>
              </a:tr>
              <a:tr h="142163">
                <a:tc>
                  <a:txBody>
                    <a:bodyPr/>
                    <a:lstStyle/>
                    <a:p>
                      <a:pPr marL="255905" indent="-255905" algn="ctr">
                        <a:lnSpc>
                          <a:spcPct val="107000"/>
                        </a:lnSpc>
                        <a:spcAft>
                          <a:spcPts val="0"/>
                        </a:spcAft>
                        <a:tabLst>
                          <a:tab pos="252095" algn="l"/>
                        </a:tabLst>
                      </a:pPr>
                      <a:r>
                        <a:rPr lang="en-US" sz="900" kern="1200">
                          <a:effectLst/>
                        </a:rPr>
                        <a:t>4.3 </a:t>
                      </a:r>
                      <a:endParaRPr lang="pt-PT" sz="90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tc>
                <a:tc>
                  <a:txBody>
                    <a:bodyPr/>
                    <a:lstStyle/>
                    <a:p>
                      <a:pPr algn="just">
                        <a:lnSpc>
                          <a:spcPct val="107000"/>
                        </a:lnSpc>
                        <a:spcAft>
                          <a:spcPts val="0"/>
                        </a:spcAft>
                        <a:tabLst>
                          <a:tab pos="252095" algn="l"/>
                        </a:tabLst>
                      </a:pPr>
                      <a:r>
                        <a:rPr lang="en-US" sz="900">
                          <a:effectLst/>
                        </a:rPr>
                        <a:t>Self-evaluation of master curricula</a:t>
                      </a:r>
                      <a:endParaRPr lang="pt-PT" sz="90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tc>
                <a:tc>
                  <a:txBody>
                    <a:bodyPr/>
                    <a:lstStyle/>
                    <a:p>
                      <a:pPr algn="just">
                        <a:lnSpc>
                          <a:spcPts val="1200"/>
                        </a:lnSpc>
                        <a:spcAft>
                          <a:spcPts val="0"/>
                        </a:spcAft>
                      </a:pPr>
                      <a:r>
                        <a:rPr lang="en-US" sz="900" kern="1200">
                          <a:effectLst/>
                        </a:rPr>
                        <a:t>Quality report on master curricula </a:t>
                      </a:r>
                      <a:endParaRPr lang="pt-PT" sz="90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tc>
              </a:tr>
              <a:tr h="284326">
                <a:tc>
                  <a:txBody>
                    <a:bodyPr/>
                    <a:lstStyle/>
                    <a:p>
                      <a:pPr marL="255905" indent="-255905" algn="ctr">
                        <a:lnSpc>
                          <a:spcPct val="107000"/>
                        </a:lnSpc>
                        <a:spcAft>
                          <a:spcPts val="0"/>
                        </a:spcAft>
                        <a:tabLst>
                          <a:tab pos="252095" algn="l"/>
                        </a:tabLst>
                      </a:pPr>
                      <a:r>
                        <a:rPr lang="en-US" sz="900" kern="1200">
                          <a:effectLst/>
                        </a:rPr>
                        <a:t>4.4 </a:t>
                      </a:r>
                      <a:endParaRPr lang="pt-PT" sz="90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tc>
                <a:tc>
                  <a:txBody>
                    <a:bodyPr/>
                    <a:lstStyle/>
                    <a:p>
                      <a:pPr algn="just">
                        <a:lnSpc>
                          <a:spcPct val="107000"/>
                        </a:lnSpc>
                        <a:spcAft>
                          <a:spcPts val="0"/>
                        </a:spcAft>
                        <a:tabLst>
                          <a:tab pos="252095" algn="l"/>
                        </a:tabLst>
                      </a:pPr>
                      <a:r>
                        <a:rPr lang="en-US" sz="900">
                          <a:effectLst/>
                        </a:rPr>
                        <a:t>Self-evaluation of trainings for professionals in water sector</a:t>
                      </a:r>
                      <a:endParaRPr lang="pt-PT" sz="90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tc>
                <a:tc>
                  <a:txBody>
                    <a:bodyPr/>
                    <a:lstStyle/>
                    <a:p>
                      <a:pPr algn="just">
                        <a:lnSpc>
                          <a:spcPct val="107000"/>
                        </a:lnSpc>
                        <a:spcAft>
                          <a:spcPts val="0"/>
                        </a:spcAft>
                      </a:pPr>
                      <a:r>
                        <a:rPr lang="en-US" sz="900">
                          <a:effectLst/>
                        </a:rPr>
                        <a:t>Quality report on trainings  </a:t>
                      </a:r>
                      <a:endParaRPr lang="pt-PT" sz="90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tc>
              </a:tr>
              <a:tr h="284326">
                <a:tc>
                  <a:txBody>
                    <a:bodyPr/>
                    <a:lstStyle/>
                    <a:p>
                      <a:pPr marL="255905" indent="-255905" algn="ctr">
                        <a:lnSpc>
                          <a:spcPct val="107000"/>
                        </a:lnSpc>
                        <a:spcAft>
                          <a:spcPts val="0"/>
                        </a:spcAft>
                        <a:tabLst>
                          <a:tab pos="252095" algn="l"/>
                        </a:tabLst>
                      </a:pPr>
                      <a:r>
                        <a:rPr lang="en-US" sz="900" kern="1200">
                          <a:effectLst/>
                        </a:rPr>
                        <a:t>5.1 </a:t>
                      </a:r>
                      <a:endParaRPr lang="pt-PT" sz="90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tc>
                <a:tc>
                  <a:txBody>
                    <a:bodyPr/>
                    <a:lstStyle/>
                    <a:p>
                      <a:pPr algn="just">
                        <a:lnSpc>
                          <a:spcPct val="107000"/>
                        </a:lnSpc>
                        <a:spcAft>
                          <a:spcPts val="0"/>
                        </a:spcAft>
                        <a:tabLst>
                          <a:tab pos="252095" algn="l"/>
                        </a:tabLst>
                      </a:pPr>
                      <a:r>
                        <a:rPr lang="en-US" sz="900">
                          <a:effectLst/>
                        </a:rPr>
                        <a:t>Development of the Quality and Assurance Plan</a:t>
                      </a:r>
                      <a:endParaRPr lang="pt-PT" sz="90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tc>
                <a:tc>
                  <a:txBody>
                    <a:bodyPr/>
                    <a:lstStyle/>
                    <a:p>
                      <a:pPr algn="just">
                        <a:lnSpc>
                          <a:spcPts val="1200"/>
                        </a:lnSpc>
                        <a:spcAft>
                          <a:spcPts val="0"/>
                        </a:spcAft>
                      </a:pPr>
                      <a:r>
                        <a:rPr lang="en-US" sz="900" kern="1200">
                          <a:effectLst/>
                        </a:rPr>
                        <a:t>Quality and Assurance Plan </a:t>
                      </a:r>
                      <a:endParaRPr lang="pt-PT" sz="90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tc>
              </a:tr>
              <a:tr h="284326">
                <a:tc>
                  <a:txBody>
                    <a:bodyPr/>
                    <a:lstStyle/>
                    <a:p>
                      <a:pPr marL="255905" indent="-255905" algn="ctr">
                        <a:lnSpc>
                          <a:spcPct val="107000"/>
                        </a:lnSpc>
                        <a:spcAft>
                          <a:spcPts val="0"/>
                        </a:spcAft>
                        <a:tabLst>
                          <a:tab pos="252095" algn="l"/>
                        </a:tabLst>
                      </a:pPr>
                      <a:r>
                        <a:rPr lang="en-US" sz="900" kern="1200">
                          <a:effectLst/>
                        </a:rPr>
                        <a:t>5.2 </a:t>
                      </a:r>
                      <a:endParaRPr lang="pt-PT" sz="90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tc>
                <a:tc>
                  <a:txBody>
                    <a:bodyPr/>
                    <a:lstStyle/>
                    <a:p>
                      <a:pPr algn="just">
                        <a:lnSpc>
                          <a:spcPct val="107000"/>
                        </a:lnSpc>
                        <a:spcAft>
                          <a:spcPts val="0"/>
                        </a:spcAft>
                        <a:tabLst>
                          <a:tab pos="252095" algn="l"/>
                        </a:tabLst>
                      </a:pPr>
                      <a:r>
                        <a:rPr lang="en-US" sz="900">
                          <a:effectLst/>
                        </a:rPr>
                        <a:t>Regular Quality Assurance Committee meetings</a:t>
                      </a:r>
                      <a:endParaRPr lang="pt-PT" sz="90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tc>
                <a:tc>
                  <a:txBody>
                    <a:bodyPr/>
                    <a:lstStyle/>
                    <a:p>
                      <a:pPr algn="just">
                        <a:lnSpc>
                          <a:spcPct val="107000"/>
                        </a:lnSpc>
                        <a:spcAft>
                          <a:spcPts val="0"/>
                        </a:spcAft>
                      </a:pPr>
                      <a:r>
                        <a:rPr lang="en-US" sz="900">
                          <a:effectLst/>
                        </a:rPr>
                        <a:t>Minutes of the meetings (Six Quality Assurance Committee (QAC) meetings)</a:t>
                      </a:r>
                      <a:endParaRPr lang="pt-PT" sz="90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tc>
              </a:tr>
              <a:tr h="142163">
                <a:tc>
                  <a:txBody>
                    <a:bodyPr/>
                    <a:lstStyle/>
                    <a:p>
                      <a:pPr marL="255905" indent="-255905" algn="ctr">
                        <a:lnSpc>
                          <a:spcPct val="107000"/>
                        </a:lnSpc>
                        <a:spcAft>
                          <a:spcPts val="0"/>
                        </a:spcAft>
                        <a:tabLst>
                          <a:tab pos="252095" algn="l"/>
                        </a:tabLst>
                      </a:pPr>
                      <a:r>
                        <a:rPr lang="en-US" sz="900" kern="1200">
                          <a:effectLst/>
                        </a:rPr>
                        <a:t>5.3 </a:t>
                      </a:r>
                      <a:endParaRPr lang="pt-PT" sz="90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tc>
                <a:tc>
                  <a:txBody>
                    <a:bodyPr/>
                    <a:lstStyle/>
                    <a:p>
                      <a:pPr algn="just">
                        <a:lnSpc>
                          <a:spcPct val="107000"/>
                        </a:lnSpc>
                        <a:spcAft>
                          <a:spcPts val="0"/>
                        </a:spcAft>
                        <a:tabLst>
                          <a:tab pos="252095" algn="l"/>
                        </a:tabLst>
                      </a:pPr>
                      <a:r>
                        <a:rPr lang="en-US" sz="900">
                          <a:effectLst/>
                        </a:rPr>
                        <a:t>External evaluation of the project</a:t>
                      </a:r>
                      <a:endParaRPr lang="pt-PT" sz="90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tc>
                <a:tc>
                  <a:txBody>
                    <a:bodyPr/>
                    <a:lstStyle/>
                    <a:p>
                      <a:pPr algn="just">
                        <a:lnSpc>
                          <a:spcPts val="1200"/>
                        </a:lnSpc>
                        <a:spcAft>
                          <a:spcPts val="0"/>
                        </a:spcAft>
                      </a:pPr>
                      <a:r>
                        <a:rPr lang="en-US" sz="900" kern="1200">
                          <a:effectLst/>
                        </a:rPr>
                        <a:t>Report on the external quality evaluation </a:t>
                      </a:r>
                      <a:endParaRPr lang="pt-PT" sz="90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tc>
              </a:tr>
              <a:tr h="142163">
                <a:tc>
                  <a:txBody>
                    <a:bodyPr/>
                    <a:lstStyle/>
                    <a:p>
                      <a:pPr marL="255905" indent="-255905" algn="ctr">
                        <a:lnSpc>
                          <a:spcPct val="107000"/>
                        </a:lnSpc>
                        <a:spcAft>
                          <a:spcPts val="0"/>
                        </a:spcAft>
                        <a:tabLst>
                          <a:tab pos="252095" algn="l"/>
                        </a:tabLst>
                      </a:pPr>
                      <a:r>
                        <a:rPr lang="en-US" sz="900" kern="1200">
                          <a:effectLst/>
                        </a:rPr>
                        <a:t>5.4 </a:t>
                      </a:r>
                      <a:endParaRPr lang="pt-PT" sz="90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tc>
                <a:tc>
                  <a:txBody>
                    <a:bodyPr/>
                    <a:lstStyle/>
                    <a:p>
                      <a:pPr algn="just">
                        <a:lnSpc>
                          <a:spcPct val="107000"/>
                        </a:lnSpc>
                        <a:spcAft>
                          <a:spcPts val="0"/>
                        </a:spcAft>
                        <a:tabLst>
                          <a:tab pos="252095" algn="l"/>
                        </a:tabLst>
                      </a:pPr>
                      <a:r>
                        <a:rPr lang="en-US" sz="900">
                          <a:effectLst/>
                        </a:rPr>
                        <a:t>External financial control </a:t>
                      </a:r>
                      <a:endParaRPr lang="pt-PT" sz="90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tc>
                <a:tc>
                  <a:txBody>
                    <a:bodyPr/>
                    <a:lstStyle/>
                    <a:p>
                      <a:pPr algn="just">
                        <a:lnSpc>
                          <a:spcPct val="107000"/>
                        </a:lnSpc>
                        <a:spcAft>
                          <a:spcPts val="0"/>
                        </a:spcAft>
                      </a:pPr>
                      <a:r>
                        <a:rPr lang="en-US" sz="900">
                          <a:effectLst/>
                        </a:rPr>
                        <a:t>Report on the financial audit</a:t>
                      </a:r>
                      <a:endParaRPr lang="pt-PT" sz="90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tc>
              </a:tr>
              <a:tr h="142163">
                <a:tc>
                  <a:txBody>
                    <a:bodyPr/>
                    <a:lstStyle/>
                    <a:p>
                      <a:pPr marL="255905" indent="-255905" algn="ctr">
                        <a:lnSpc>
                          <a:spcPct val="107000"/>
                        </a:lnSpc>
                        <a:spcAft>
                          <a:spcPts val="0"/>
                        </a:spcAft>
                        <a:tabLst>
                          <a:tab pos="252095" algn="l"/>
                        </a:tabLst>
                      </a:pPr>
                      <a:r>
                        <a:rPr lang="en-US" sz="900" kern="1200">
                          <a:effectLst/>
                        </a:rPr>
                        <a:t>5.5 </a:t>
                      </a:r>
                      <a:endParaRPr lang="pt-PT" sz="90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tc>
                <a:tc>
                  <a:txBody>
                    <a:bodyPr/>
                    <a:lstStyle/>
                    <a:p>
                      <a:pPr algn="just">
                        <a:lnSpc>
                          <a:spcPct val="107000"/>
                        </a:lnSpc>
                        <a:spcAft>
                          <a:spcPts val="0"/>
                        </a:spcAft>
                        <a:tabLst>
                          <a:tab pos="252095" algn="l"/>
                        </a:tabLst>
                      </a:pPr>
                      <a:r>
                        <a:rPr lang="en-US" sz="900">
                          <a:effectLst/>
                        </a:rPr>
                        <a:t>Inter-project coaching</a:t>
                      </a:r>
                      <a:endParaRPr lang="pt-PT" sz="90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tc>
                <a:tc>
                  <a:txBody>
                    <a:bodyPr/>
                    <a:lstStyle/>
                    <a:p>
                      <a:pPr algn="just">
                        <a:lnSpc>
                          <a:spcPts val="1200"/>
                        </a:lnSpc>
                        <a:spcAft>
                          <a:spcPts val="0"/>
                        </a:spcAft>
                      </a:pPr>
                      <a:r>
                        <a:rPr lang="en-US" sz="900" kern="1200">
                          <a:effectLst/>
                        </a:rPr>
                        <a:t>Report on the inter-project coaching</a:t>
                      </a:r>
                      <a:endParaRPr lang="pt-PT" sz="90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tc>
              </a:tr>
              <a:tr h="284326">
                <a:tc>
                  <a:txBody>
                    <a:bodyPr/>
                    <a:lstStyle/>
                    <a:p>
                      <a:pPr marL="255905" indent="-255905" algn="ctr">
                        <a:lnSpc>
                          <a:spcPct val="107000"/>
                        </a:lnSpc>
                        <a:spcAft>
                          <a:spcPts val="0"/>
                        </a:spcAft>
                        <a:tabLst>
                          <a:tab pos="252095" algn="l"/>
                        </a:tabLst>
                      </a:pPr>
                      <a:r>
                        <a:rPr lang="en-US" sz="900" kern="1200">
                          <a:effectLst/>
                        </a:rPr>
                        <a:t>6.1 </a:t>
                      </a:r>
                      <a:endParaRPr lang="pt-PT" sz="90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tc>
                <a:tc>
                  <a:txBody>
                    <a:bodyPr/>
                    <a:lstStyle/>
                    <a:p>
                      <a:pPr algn="just">
                        <a:lnSpc>
                          <a:spcPct val="107000"/>
                        </a:lnSpc>
                        <a:spcAft>
                          <a:spcPts val="0"/>
                        </a:spcAft>
                        <a:tabLst>
                          <a:tab pos="252095" algn="l"/>
                        </a:tabLst>
                      </a:pPr>
                      <a:r>
                        <a:rPr lang="en-US" sz="900">
                          <a:effectLst/>
                        </a:rPr>
                        <a:t>Creation of the Dissemination &amp; Exploitation Plan </a:t>
                      </a:r>
                      <a:endParaRPr lang="pt-PT" sz="90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tc>
                <a:tc>
                  <a:txBody>
                    <a:bodyPr/>
                    <a:lstStyle/>
                    <a:p>
                      <a:pPr algn="just">
                        <a:lnSpc>
                          <a:spcPct val="107000"/>
                        </a:lnSpc>
                        <a:spcAft>
                          <a:spcPts val="0"/>
                        </a:spcAft>
                      </a:pPr>
                      <a:r>
                        <a:rPr lang="en-US" sz="900">
                          <a:effectLst/>
                        </a:rPr>
                        <a:t>Dissemination and exploitation plan </a:t>
                      </a:r>
                      <a:endParaRPr lang="pt-PT" sz="90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tc>
              </a:tr>
              <a:tr h="284326">
                <a:tc>
                  <a:txBody>
                    <a:bodyPr/>
                    <a:lstStyle/>
                    <a:p>
                      <a:pPr marL="255905" indent="-255905" algn="ctr">
                        <a:lnSpc>
                          <a:spcPts val="1610"/>
                        </a:lnSpc>
                        <a:spcAft>
                          <a:spcPts val="0"/>
                        </a:spcAft>
                        <a:tabLst>
                          <a:tab pos="252095" algn="l"/>
                        </a:tabLst>
                      </a:pPr>
                      <a:r>
                        <a:rPr lang="en-US" sz="900" kern="1200">
                          <a:effectLst/>
                        </a:rPr>
                        <a:t>6.2 </a:t>
                      </a:r>
                      <a:endParaRPr lang="pt-PT" sz="90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tc>
                <a:tc>
                  <a:txBody>
                    <a:bodyPr/>
                    <a:lstStyle/>
                    <a:p>
                      <a:pPr algn="just">
                        <a:lnSpc>
                          <a:spcPct val="107000"/>
                        </a:lnSpc>
                        <a:spcAft>
                          <a:spcPts val="0"/>
                        </a:spcAft>
                        <a:tabLst>
                          <a:tab pos="252095" algn="l"/>
                        </a:tabLst>
                      </a:pPr>
                      <a:r>
                        <a:rPr lang="en-US" sz="900">
                          <a:effectLst/>
                        </a:rPr>
                        <a:t>Development of project website and promotional materials</a:t>
                      </a:r>
                      <a:endParaRPr lang="pt-PT" sz="90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tc>
                <a:tc>
                  <a:txBody>
                    <a:bodyPr/>
                    <a:lstStyle/>
                    <a:p>
                      <a:pPr algn="just">
                        <a:lnSpc>
                          <a:spcPts val="1200"/>
                        </a:lnSpc>
                        <a:spcAft>
                          <a:spcPts val="0"/>
                        </a:spcAft>
                      </a:pPr>
                      <a:r>
                        <a:rPr lang="en-US" sz="900" kern="1200">
                          <a:effectLst/>
                        </a:rPr>
                        <a:t>Promotion material created  </a:t>
                      </a:r>
                      <a:endParaRPr lang="pt-PT" sz="90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tc>
              </a:tr>
              <a:tr h="142163">
                <a:tc>
                  <a:txBody>
                    <a:bodyPr/>
                    <a:lstStyle/>
                    <a:p>
                      <a:pPr marL="255905" indent="-255905" algn="ctr">
                        <a:lnSpc>
                          <a:spcPct val="107000"/>
                        </a:lnSpc>
                        <a:spcAft>
                          <a:spcPts val="0"/>
                        </a:spcAft>
                        <a:tabLst>
                          <a:tab pos="252095" algn="l"/>
                        </a:tabLst>
                      </a:pPr>
                      <a:r>
                        <a:rPr lang="en-US" sz="900" kern="1200">
                          <a:effectLst/>
                        </a:rPr>
                        <a:t>6.3 </a:t>
                      </a:r>
                      <a:endParaRPr lang="pt-PT" sz="90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tc>
                <a:tc>
                  <a:txBody>
                    <a:bodyPr/>
                    <a:lstStyle/>
                    <a:p>
                      <a:pPr algn="just">
                        <a:lnSpc>
                          <a:spcPct val="107000"/>
                        </a:lnSpc>
                        <a:spcAft>
                          <a:spcPts val="0"/>
                        </a:spcAft>
                        <a:tabLst>
                          <a:tab pos="252095" algn="l"/>
                        </a:tabLst>
                      </a:pPr>
                      <a:r>
                        <a:rPr lang="en-US" sz="900">
                          <a:effectLst/>
                        </a:rPr>
                        <a:t>Info days for student enrolment</a:t>
                      </a:r>
                      <a:endParaRPr lang="pt-PT" sz="90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tc>
                <a:tc>
                  <a:txBody>
                    <a:bodyPr/>
                    <a:lstStyle/>
                    <a:p>
                      <a:pPr algn="just">
                        <a:lnSpc>
                          <a:spcPct val="107000"/>
                        </a:lnSpc>
                        <a:spcAft>
                          <a:spcPts val="0"/>
                        </a:spcAft>
                      </a:pPr>
                      <a:r>
                        <a:rPr lang="en-US" sz="900">
                          <a:effectLst/>
                        </a:rPr>
                        <a:t>Info days organized</a:t>
                      </a:r>
                      <a:endParaRPr lang="pt-PT" sz="90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tc>
              </a:tr>
              <a:tr h="142163">
                <a:tc>
                  <a:txBody>
                    <a:bodyPr/>
                    <a:lstStyle/>
                    <a:p>
                      <a:pPr marL="255905" indent="-255905" algn="ctr">
                        <a:lnSpc>
                          <a:spcPct val="107000"/>
                        </a:lnSpc>
                        <a:spcAft>
                          <a:spcPts val="0"/>
                        </a:spcAft>
                        <a:tabLst>
                          <a:tab pos="252095" algn="l"/>
                        </a:tabLst>
                      </a:pPr>
                      <a:r>
                        <a:rPr lang="en-US" sz="900" kern="1200">
                          <a:effectLst/>
                        </a:rPr>
                        <a:t>6.4 </a:t>
                      </a:r>
                      <a:endParaRPr lang="pt-PT" sz="90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tc>
                <a:tc>
                  <a:txBody>
                    <a:bodyPr/>
                    <a:lstStyle/>
                    <a:p>
                      <a:pPr algn="just">
                        <a:lnSpc>
                          <a:spcPct val="107000"/>
                        </a:lnSpc>
                        <a:spcAft>
                          <a:spcPts val="0"/>
                        </a:spcAft>
                        <a:tabLst>
                          <a:tab pos="252095" algn="l"/>
                        </a:tabLst>
                      </a:pPr>
                      <a:r>
                        <a:rPr lang="en-US" sz="900">
                          <a:effectLst/>
                        </a:rPr>
                        <a:t>Roundtables with non-academic sector</a:t>
                      </a:r>
                      <a:endParaRPr lang="pt-PT" sz="90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tc>
                <a:tc>
                  <a:txBody>
                    <a:bodyPr/>
                    <a:lstStyle/>
                    <a:p>
                      <a:pPr algn="just">
                        <a:lnSpc>
                          <a:spcPts val="1200"/>
                        </a:lnSpc>
                        <a:spcAft>
                          <a:spcPts val="0"/>
                        </a:spcAft>
                      </a:pPr>
                      <a:r>
                        <a:rPr lang="en-US" sz="900" kern="1200">
                          <a:effectLst/>
                        </a:rPr>
                        <a:t>Roundtables organized</a:t>
                      </a:r>
                      <a:endParaRPr lang="pt-PT" sz="90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tc>
              </a:tr>
              <a:tr h="142163">
                <a:tc>
                  <a:txBody>
                    <a:bodyPr/>
                    <a:lstStyle/>
                    <a:p>
                      <a:endParaRPr lang="pt-PT" sz="900">
                        <a:effectLst/>
                        <a:latin typeface="Calibri" panose="020F0502020204030204" pitchFamily="34" charset="0"/>
                        <a:cs typeface="Times New Roman" panose="02020603050405020304" pitchFamily="18" charset="0"/>
                      </a:endParaRPr>
                    </a:p>
                  </a:txBody>
                  <a:tcPr marL="57363" marR="57363" marT="0" marB="0"/>
                </a:tc>
                <a:tc>
                  <a:txBody>
                    <a:bodyPr/>
                    <a:lstStyle/>
                    <a:p>
                      <a:pPr algn="just">
                        <a:lnSpc>
                          <a:spcPct val="107000"/>
                        </a:lnSpc>
                        <a:spcAft>
                          <a:spcPts val="0"/>
                        </a:spcAft>
                        <a:tabLst>
                          <a:tab pos="252095" algn="l"/>
                        </a:tabLst>
                      </a:pPr>
                      <a:r>
                        <a:rPr lang="en-US" sz="900">
                          <a:effectLst/>
                        </a:rPr>
                        <a:t>Winter/summer schools </a:t>
                      </a:r>
                      <a:endParaRPr lang="pt-PT" sz="90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tc>
                <a:tc>
                  <a:txBody>
                    <a:bodyPr/>
                    <a:lstStyle/>
                    <a:p>
                      <a:pPr algn="just">
                        <a:lnSpc>
                          <a:spcPct val="107000"/>
                        </a:lnSpc>
                        <a:spcAft>
                          <a:spcPts val="0"/>
                        </a:spcAft>
                      </a:pPr>
                      <a:r>
                        <a:rPr lang="en-US" sz="900">
                          <a:effectLst/>
                        </a:rPr>
                        <a:t>Dissemination and exploitation plan </a:t>
                      </a:r>
                      <a:endParaRPr lang="pt-PT" sz="90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tc>
              </a:tr>
              <a:tr h="142163">
                <a:tc>
                  <a:txBody>
                    <a:bodyPr/>
                    <a:lstStyle/>
                    <a:p>
                      <a:pPr marL="255905" indent="-255905" algn="ctr">
                        <a:lnSpc>
                          <a:spcPct val="107000"/>
                        </a:lnSpc>
                        <a:spcAft>
                          <a:spcPts val="0"/>
                        </a:spcAft>
                        <a:tabLst>
                          <a:tab pos="252095" algn="l"/>
                        </a:tabLst>
                      </a:pPr>
                      <a:r>
                        <a:rPr lang="en-US" sz="900" kern="1200">
                          <a:effectLst/>
                        </a:rPr>
                        <a:t>6.5</a:t>
                      </a:r>
                      <a:endParaRPr lang="pt-PT" sz="90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tc>
                <a:tc>
                  <a:txBody>
                    <a:bodyPr/>
                    <a:lstStyle/>
                    <a:p>
                      <a:pPr algn="just">
                        <a:lnSpc>
                          <a:spcPct val="107000"/>
                        </a:lnSpc>
                        <a:spcAft>
                          <a:spcPts val="0"/>
                        </a:spcAft>
                        <a:tabLst>
                          <a:tab pos="252095" algn="l"/>
                        </a:tabLst>
                      </a:pPr>
                      <a:r>
                        <a:rPr lang="en-US" sz="900">
                          <a:effectLst/>
                        </a:rPr>
                        <a:t>Winter/summer schools </a:t>
                      </a:r>
                      <a:endParaRPr lang="pt-PT" sz="90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tc>
                <a:tc>
                  <a:txBody>
                    <a:bodyPr/>
                    <a:lstStyle/>
                    <a:p>
                      <a:pPr algn="just">
                        <a:lnSpc>
                          <a:spcPts val="1200"/>
                        </a:lnSpc>
                        <a:spcAft>
                          <a:spcPts val="0"/>
                        </a:spcAft>
                      </a:pPr>
                      <a:r>
                        <a:rPr lang="en-US" sz="900" kern="1200">
                          <a:effectLst/>
                        </a:rPr>
                        <a:t>Winter/summer schools organized  </a:t>
                      </a:r>
                      <a:endParaRPr lang="pt-PT" sz="90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tc>
              </a:tr>
              <a:tr h="142163">
                <a:tc>
                  <a:txBody>
                    <a:bodyPr/>
                    <a:lstStyle/>
                    <a:p>
                      <a:pPr marL="255905" indent="-255905" algn="ctr">
                        <a:lnSpc>
                          <a:spcPct val="107000"/>
                        </a:lnSpc>
                        <a:spcAft>
                          <a:spcPts val="0"/>
                        </a:spcAft>
                        <a:tabLst>
                          <a:tab pos="252095" algn="l"/>
                        </a:tabLst>
                      </a:pPr>
                      <a:r>
                        <a:rPr lang="en-US" sz="900" kern="1200">
                          <a:effectLst/>
                        </a:rPr>
                        <a:t>6.6</a:t>
                      </a:r>
                      <a:endParaRPr lang="pt-PT" sz="90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tc>
                <a:tc>
                  <a:txBody>
                    <a:bodyPr/>
                    <a:lstStyle/>
                    <a:p>
                      <a:pPr algn="just">
                        <a:lnSpc>
                          <a:spcPct val="107000"/>
                        </a:lnSpc>
                        <a:spcAft>
                          <a:spcPts val="0"/>
                        </a:spcAft>
                        <a:tabLst>
                          <a:tab pos="252095" algn="l"/>
                        </a:tabLst>
                      </a:pPr>
                      <a:r>
                        <a:rPr lang="en-US" sz="900">
                          <a:effectLst/>
                        </a:rPr>
                        <a:t>Symposium for promoting WRM in WB </a:t>
                      </a:r>
                      <a:endParaRPr lang="pt-PT" sz="90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tc>
                <a:tc>
                  <a:txBody>
                    <a:bodyPr/>
                    <a:lstStyle/>
                    <a:p>
                      <a:pPr algn="just">
                        <a:lnSpc>
                          <a:spcPct val="107000"/>
                        </a:lnSpc>
                        <a:spcAft>
                          <a:spcPts val="0"/>
                        </a:spcAft>
                      </a:pPr>
                      <a:r>
                        <a:rPr lang="en-US" sz="900">
                          <a:effectLst/>
                        </a:rPr>
                        <a:t>Report on organized symposium </a:t>
                      </a:r>
                      <a:endParaRPr lang="pt-PT" sz="90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tc>
              </a:tr>
              <a:tr h="142163">
                <a:tc>
                  <a:txBody>
                    <a:bodyPr/>
                    <a:lstStyle/>
                    <a:p>
                      <a:pPr marL="255905" indent="-255905" algn="ctr">
                        <a:lnSpc>
                          <a:spcPct val="107000"/>
                        </a:lnSpc>
                        <a:spcAft>
                          <a:spcPts val="0"/>
                        </a:spcAft>
                        <a:tabLst>
                          <a:tab pos="252095" algn="l"/>
                        </a:tabLst>
                      </a:pPr>
                      <a:r>
                        <a:rPr lang="en-US" sz="900" kern="1200">
                          <a:effectLst/>
                        </a:rPr>
                        <a:t>7.1 </a:t>
                      </a:r>
                      <a:endParaRPr lang="pt-PT" sz="90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tc>
                <a:tc>
                  <a:txBody>
                    <a:bodyPr/>
                    <a:lstStyle/>
                    <a:p>
                      <a:pPr>
                        <a:lnSpc>
                          <a:spcPct val="107000"/>
                        </a:lnSpc>
                        <a:spcAft>
                          <a:spcPts val="0"/>
                        </a:spcAft>
                        <a:tabLst>
                          <a:tab pos="252095" algn="l"/>
                        </a:tabLst>
                      </a:pPr>
                      <a:r>
                        <a:rPr lang="en-US" sz="900">
                          <a:effectLst/>
                        </a:rPr>
                        <a:t>Kick-off meeting</a:t>
                      </a:r>
                      <a:endParaRPr lang="pt-PT" sz="90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tc>
                <a:tc>
                  <a:txBody>
                    <a:bodyPr/>
                    <a:lstStyle/>
                    <a:p>
                      <a:pPr>
                        <a:lnSpc>
                          <a:spcPct val="107000"/>
                        </a:lnSpc>
                        <a:spcAft>
                          <a:spcPts val="0"/>
                        </a:spcAft>
                      </a:pPr>
                      <a:r>
                        <a:rPr lang="en-US" sz="900" kern="1200">
                          <a:effectLst/>
                        </a:rPr>
                        <a:t>Minutes of the meeting</a:t>
                      </a:r>
                      <a:r>
                        <a:rPr lang="en-US" sz="900">
                          <a:effectLst/>
                        </a:rPr>
                        <a:t>  </a:t>
                      </a:r>
                      <a:endParaRPr lang="pt-PT" sz="90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tc>
              </a:tr>
              <a:tr h="142163">
                <a:tc>
                  <a:txBody>
                    <a:bodyPr/>
                    <a:lstStyle/>
                    <a:p>
                      <a:pPr marL="255905" indent="-255905" algn="ctr">
                        <a:lnSpc>
                          <a:spcPct val="107000"/>
                        </a:lnSpc>
                        <a:spcAft>
                          <a:spcPts val="0"/>
                        </a:spcAft>
                        <a:tabLst>
                          <a:tab pos="252095" algn="l"/>
                        </a:tabLst>
                      </a:pPr>
                      <a:r>
                        <a:rPr lang="en-US" sz="900" kern="1200">
                          <a:effectLst/>
                        </a:rPr>
                        <a:t>7.2 </a:t>
                      </a:r>
                      <a:endParaRPr lang="pt-PT" sz="90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tc>
                <a:tc>
                  <a:txBody>
                    <a:bodyPr/>
                    <a:lstStyle/>
                    <a:p>
                      <a:pPr>
                        <a:lnSpc>
                          <a:spcPct val="107000"/>
                        </a:lnSpc>
                        <a:spcAft>
                          <a:spcPts val="0"/>
                        </a:spcAft>
                        <a:tabLst>
                          <a:tab pos="252095" algn="l"/>
                        </a:tabLst>
                      </a:pPr>
                      <a:r>
                        <a:rPr lang="en-US" sz="900">
                          <a:effectLst/>
                        </a:rPr>
                        <a:t>Brussels kick-off meeting</a:t>
                      </a:r>
                      <a:endParaRPr lang="pt-PT" sz="90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tc>
                <a:tc>
                  <a:txBody>
                    <a:bodyPr/>
                    <a:lstStyle/>
                    <a:p>
                      <a:pPr algn="just">
                        <a:lnSpc>
                          <a:spcPct val="107000"/>
                        </a:lnSpc>
                        <a:spcAft>
                          <a:spcPts val="0"/>
                        </a:spcAft>
                      </a:pPr>
                      <a:r>
                        <a:rPr lang="en-US" sz="900">
                          <a:effectLst/>
                        </a:rPr>
                        <a:t>Minutes of the meeting  </a:t>
                      </a:r>
                      <a:endParaRPr lang="pt-PT" sz="90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tc>
              </a:tr>
              <a:tr h="284326">
                <a:tc>
                  <a:txBody>
                    <a:bodyPr/>
                    <a:lstStyle/>
                    <a:p>
                      <a:pPr marL="255905" indent="-255905" algn="ctr">
                        <a:lnSpc>
                          <a:spcPct val="107000"/>
                        </a:lnSpc>
                        <a:spcAft>
                          <a:spcPts val="0"/>
                        </a:spcAft>
                        <a:tabLst>
                          <a:tab pos="252095" algn="l"/>
                        </a:tabLst>
                      </a:pPr>
                      <a:r>
                        <a:rPr lang="en-US" sz="900" kern="1200">
                          <a:effectLst/>
                        </a:rPr>
                        <a:t>7.3 </a:t>
                      </a:r>
                      <a:endParaRPr lang="pt-PT" sz="90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tc>
                <a:tc>
                  <a:txBody>
                    <a:bodyPr/>
                    <a:lstStyle/>
                    <a:p>
                      <a:pPr>
                        <a:lnSpc>
                          <a:spcPct val="107000"/>
                        </a:lnSpc>
                        <a:spcAft>
                          <a:spcPts val="0"/>
                        </a:spcAft>
                        <a:tabLst>
                          <a:tab pos="252095" algn="l"/>
                        </a:tabLst>
                      </a:pPr>
                      <a:r>
                        <a:rPr lang="en-US" sz="900">
                          <a:effectLst/>
                        </a:rPr>
                        <a:t>Development of the Project  management guide</a:t>
                      </a:r>
                      <a:endParaRPr lang="pt-PT" sz="90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tc>
                <a:tc>
                  <a:txBody>
                    <a:bodyPr/>
                    <a:lstStyle/>
                    <a:p>
                      <a:pPr>
                        <a:lnSpc>
                          <a:spcPct val="107000"/>
                        </a:lnSpc>
                        <a:spcAft>
                          <a:spcPts val="0"/>
                        </a:spcAft>
                      </a:pPr>
                      <a:r>
                        <a:rPr lang="en-US" sz="900" kern="1200">
                          <a:effectLst/>
                        </a:rPr>
                        <a:t>Project management and reporting guide</a:t>
                      </a:r>
                      <a:endParaRPr lang="pt-PT" sz="90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tc>
              </a:tr>
              <a:tr h="284326">
                <a:tc>
                  <a:txBody>
                    <a:bodyPr/>
                    <a:lstStyle/>
                    <a:p>
                      <a:pPr marL="255905" indent="-255905" algn="ctr">
                        <a:lnSpc>
                          <a:spcPct val="107000"/>
                        </a:lnSpc>
                        <a:spcAft>
                          <a:spcPts val="0"/>
                        </a:spcAft>
                        <a:tabLst>
                          <a:tab pos="252095" algn="l"/>
                        </a:tabLst>
                      </a:pPr>
                      <a:r>
                        <a:rPr lang="en-US" sz="900" kern="1200">
                          <a:effectLst/>
                        </a:rPr>
                        <a:t>7.4 </a:t>
                      </a:r>
                      <a:endParaRPr lang="pt-PT" sz="90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tc>
                <a:tc>
                  <a:txBody>
                    <a:bodyPr/>
                    <a:lstStyle/>
                    <a:p>
                      <a:pPr>
                        <a:lnSpc>
                          <a:spcPct val="107000"/>
                        </a:lnSpc>
                        <a:spcAft>
                          <a:spcPts val="0"/>
                        </a:spcAft>
                        <a:tabLst>
                          <a:tab pos="252095" algn="l"/>
                        </a:tabLst>
                      </a:pPr>
                      <a:r>
                        <a:rPr lang="en-US" sz="900">
                          <a:effectLst/>
                        </a:rPr>
                        <a:t>Regular Steering Committee &amp; Project Management meetings</a:t>
                      </a:r>
                      <a:endParaRPr lang="pt-PT" sz="90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tc>
                <a:tc>
                  <a:txBody>
                    <a:bodyPr/>
                    <a:lstStyle/>
                    <a:p>
                      <a:pPr algn="just">
                        <a:lnSpc>
                          <a:spcPct val="107000"/>
                        </a:lnSpc>
                        <a:spcAft>
                          <a:spcPts val="0"/>
                        </a:spcAft>
                      </a:pPr>
                      <a:r>
                        <a:rPr lang="en-US" sz="900">
                          <a:effectLst/>
                        </a:rPr>
                        <a:t>Minutes of the meetings </a:t>
                      </a:r>
                      <a:endParaRPr lang="pt-PT" sz="90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tc>
              </a:tr>
              <a:tr h="142163">
                <a:tc>
                  <a:txBody>
                    <a:bodyPr/>
                    <a:lstStyle/>
                    <a:p>
                      <a:pPr marL="255905" indent="-255905" algn="ctr">
                        <a:lnSpc>
                          <a:spcPct val="107000"/>
                        </a:lnSpc>
                        <a:spcAft>
                          <a:spcPts val="0"/>
                        </a:spcAft>
                        <a:tabLst>
                          <a:tab pos="252095" algn="l"/>
                        </a:tabLst>
                      </a:pPr>
                      <a:r>
                        <a:rPr lang="en-US" sz="900" kern="1200">
                          <a:effectLst/>
                        </a:rPr>
                        <a:t>7.5 </a:t>
                      </a:r>
                      <a:endParaRPr lang="pt-PT" sz="90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tc>
                <a:tc>
                  <a:txBody>
                    <a:bodyPr/>
                    <a:lstStyle/>
                    <a:p>
                      <a:pPr>
                        <a:lnSpc>
                          <a:spcPct val="107000"/>
                        </a:lnSpc>
                        <a:spcAft>
                          <a:spcPts val="0"/>
                        </a:spcAft>
                        <a:tabLst>
                          <a:tab pos="252095" algn="l"/>
                        </a:tabLst>
                      </a:pPr>
                      <a:r>
                        <a:rPr lang="en-US" sz="900">
                          <a:effectLst/>
                        </a:rPr>
                        <a:t>Day-to-day coordination of project activities</a:t>
                      </a:r>
                      <a:endParaRPr lang="pt-PT" sz="90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tc>
                <a:tc>
                  <a:txBody>
                    <a:bodyPr/>
                    <a:lstStyle/>
                    <a:p>
                      <a:pPr>
                        <a:lnSpc>
                          <a:spcPct val="107000"/>
                        </a:lnSpc>
                        <a:spcAft>
                          <a:spcPts val="0"/>
                        </a:spcAft>
                      </a:pPr>
                      <a:r>
                        <a:rPr lang="en-US" sz="900" kern="1200">
                          <a:effectLst/>
                        </a:rPr>
                        <a:t>Project correspondence</a:t>
                      </a:r>
                      <a:endParaRPr lang="pt-PT" sz="90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tc>
              </a:tr>
              <a:tr h="142163">
                <a:tc>
                  <a:txBody>
                    <a:bodyPr/>
                    <a:lstStyle/>
                    <a:p>
                      <a:pPr marL="255905" indent="-255905" algn="ctr">
                        <a:lnSpc>
                          <a:spcPct val="107000"/>
                        </a:lnSpc>
                        <a:spcAft>
                          <a:spcPts val="0"/>
                        </a:spcAft>
                        <a:tabLst>
                          <a:tab pos="252095" algn="l"/>
                        </a:tabLst>
                      </a:pPr>
                      <a:r>
                        <a:rPr lang="en-US" sz="900" kern="1200">
                          <a:effectLst/>
                        </a:rPr>
                        <a:t>7.6 </a:t>
                      </a:r>
                      <a:endParaRPr lang="pt-PT" sz="90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tc>
                <a:tc>
                  <a:txBody>
                    <a:bodyPr/>
                    <a:lstStyle/>
                    <a:p>
                      <a:pPr>
                        <a:lnSpc>
                          <a:spcPct val="107000"/>
                        </a:lnSpc>
                        <a:spcAft>
                          <a:spcPts val="0"/>
                        </a:spcAft>
                        <a:tabLst>
                          <a:tab pos="252095" algn="l"/>
                        </a:tabLst>
                      </a:pPr>
                      <a:r>
                        <a:rPr lang="en-US" sz="900" dirty="0">
                          <a:effectLst/>
                        </a:rPr>
                        <a:t>Submission of interim and final reports</a:t>
                      </a:r>
                      <a:endParaRPr lang="pt-PT"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tc>
                <a:tc>
                  <a:txBody>
                    <a:bodyPr/>
                    <a:lstStyle/>
                    <a:p>
                      <a:pPr algn="just">
                        <a:lnSpc>
                          <a:spcPct val="107000"/>
                        </a:lnSpc>
                        <a:spcAft>
                          <a:spcPts val="0"/>
                        </a:spcAft>
                      </a:pPr>
                      <a:r>
                        <a:rPr lang="en-US" sz="900" dirty="0">
                          <a:effectLst/>
                        </a:rPr>
                        <a:t>Interim and final reports</a:t>
                      </a:r>
                      <a:endParaRPr lang="pt-PT"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7363" marR="57363" marT="0" marB="0"/>
                </a:tc>
              </a:tr>
            </a:tbl>
          </a:graphicData>
        </a:graphic>
      </p:graphicFrame>
      <p:sp>
        <p:nvSpPr>
          <p:cNvPr id="6" name="Rectangle 5"/>
          <p:cNvSpPr/>
          <p:nvPr/>
        </p:nvSpPr>
        <p:spPr>
          <a:xfrm>
            <a:off x="1371600" y="914400"/>
            <a:ext cx="7010400" cy="430887"/>
          </a:xfrm>
          <a:prstGeom prst="rect">
            <a:avLst/>
          </a:prstGeom>
        </p:spPr>
        <p:txBody>
          <a:bodyPr wrap="square">
            <a:spAutoFit/>
          </a:bodyPr>
          <a:lstStyle/>
          <a:p>
            <a:r>
              <a:rPr lang="en-US" sz="2200" b="1" dirty="0">
                <a:solidFill>
                  <a:srgbClr val="003366"/>
                </a:solidFill>
                <a:effectLst>
                  <a:outerShdw blurRad="38100" dist="38100" dir="2700000" algn="tl">
                    <a:srgbClr val="000000">
                      <a:alpha val="43137"/>
                    </a:srgbClr>
                  </a:outerShdw>
                </a:effectLst>
                <a:latin typeface="Arial" charset="0"/>
                <a:cs typeface="Arial" charset="0"/>
              </a:rPr>
              <a:t>Table 2 </a:t>
            </a:r>
            <a:r>
              <a:rPr lang="en-US" sz="2200" b="1" dirty="0" smtClean="0">
                <a:solidFill>
                  <a:srgbClr val="003366"/>
                </a:solidFill>
                <a:effectLst>
                  <a:outerShdw blurRad="38100" dist="38100" dir="2700000" algn="tl">
                    <a:srgbClr val="000000">
                      <a:alpha val="43137"/>
                    </a:srgbClr>
                  </a:outerShdw>
                </a:effectLst>
                <a:latin typeface="Arial" charset="0"/>
                <a:cs typeface="Arial" charset="0"/>
              </a:rPr>
              <a:t>- SWARM </a:t>
            </a:r>
            <a:r>
              <a:rPr lang="en-US" sz="2200" b="1" dirty="0">
                <a:solidFill>
                  <a:srgbClr val="003366"/>
                </a:solidFill>
                <a:effectLst>
                  <a:outerShdw blurRad="38100" dist="38100" dir="2700000" algn="tl">
                    <a:srgbClr val="000000">
                      <a:alpha val="43137"/>
                    </a:srgbClr>
                  </a:outerShdw>
                </a:effectLst>
                <a:latin typeface="Arial" charset="0"/>
                <a:cs typeface="Arial" charset="0"/>
              </a:rPr>
              <a:t>project activities and deliverables </a:t>
            </a:r>
            <a:endParaRPr lang="en-GB" sz="2200" b="1" dirty="0">
              <a:solidFill>
                <a:srgbClr val="003366"/>
              </a:solidFill>
              <a:effectLst>
                <a:outerShdw blurRad="38100" dist="38100" dir="2700000" algn="tl">
                  <a:srgbClr val="000000">
                    <a:alpha val="43137"/>
                  </a:srgbClr>
                </a:outerShdw>
              </a:effectLst>
              <a:latin typeface="Arial" charset="0"/>
              <a:cs typeface="Arial" charset="0"/>
            </a:endParaRPr>
          </a:p>
        </p:txBody>
      </p:sp>
    </p:spTree>
    <p:extLst>
      <p:ext uri="{BB962C8B-B14F-4D97-AF65-F5344CB8AC3E}">
        <p14:creationId xmlns:p14="http://schemas.microsoft.com/office/powerpoint/2010/main" xmlns="" val="3359891427"/>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1"/>
          <p:cNvSpPr txBox="1">
            <a:spLocks noGrp="1"/>
          </p:cNvSpPr>
          <p:nvPr/>
        </p:nvSpPr>
        <p:spPr bwMode="auto">
          <a:xfrm>
            <a:off x="8610600" y="6324600"/>
            <a:ext cx="322263" cy="195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fld id="{BCA06548-7B04-4AE7-B5CA-8805DCC5FF8D}" type="slidenum">
              <a:rPr lang="pt-PT" altLang="pt-PT" sz="900" b="1">
                <a:solidFill>
                  <a:schemeClr val="tx2"/>
                </a:solidFill>
              </a:rPr>
              <a:pPr algn="r" eaLnBrk="1" hangingPunct="1"/>
              <a:t>11</a:t>
            </a:fld>
            <a:endParaRPr lang="pt-PT" altLang="pt-PT" sz="900" b="1">
              <a:solidFill>
                <a:schemeClr val="tx2"/>
              </a:solidFill>
            </a:endParaRPr>
          </a:p>
        </p:txBody>
      </p:sp>
      <p:sp>
        <p:nvSpPr>
          <p:cNvPr id="10" name="Text Box 2"/>
          <p:cNvSpPr txBox="1">
            <a:spLocks noChangeArrowheads="1"/>
          </p:cNvSpPr>
          <p:nvPr/>
        </p:nvSpPr>
        <p:spPr bwMode="auto">
          <a:xfrm>
            <a:off x="166688" y="890498"/>
            <a:ext cx="8934450" cy="5281702"/>
          </a:xfrm>
          <a:prstGeom prst="rect">
            <a:avLst/>
          </a:prstGeom>
          <a:noFill/>
          <a:ln w="9525" algn="ctr">
            <a:noFill/>
            <a:miter lim="800000"/>
            <a:headEnd/>
            <a:tailEnd/>
          </a:ln>
          <a:effectLst/>
        </p:spPr>
        <p:txBody>
          <a:bodyPr>
            <a:spAutoFit/>
          </a:bodyPr>
          <a:lstStyle>
            <a:lvl1pPr marL="357188" indent="-357188"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457200" indent="-457200" algn="just" eaLnBrk="1" hangingPunct="1">
              <a:lnSpc>
                <a:spcPct val="120000"/>
              </a:lnSpc>
              <a:spcBef>
                <a:spcPts val="1000"/>
              </a:spcBef>
              <a:buSzPct val="145000"/>
              <a:buFont typeface="+mj-lt"/>
              <a:buAutoNum type="arabicPeriod" startAt="4"/>
              <a:defRPr/>
            </a:pPr>
            <a:r>
              <a:rPr lang="en-US" altLang="pt-PT" sz="2000" b="1" dirty="0" smtClean="0">
                <a:solidFill>
                  <a:srgbClr val="003366"/>
                </a:solidFill>
                <a:effectLst>
                  <a:outerShdw blurRad="38100" dist="38100" dir="2700000" algn="tl">
                    <a:srgbClr val="000000">
                      <a:alpha val="43137"/>
                    </a:srgbClr>
                  </a:outerShdw>
                </a:effectLst>
              </a:rPr>
              <a:t>INTERNAL EVALUATION</a:t>
            </a:r>
            <a:endParaRPr lang="en-GB" altLang="pt-PT" sz="2000" b="1" dirty="0">
              <a:solidFill>
                <a:srgbClr val="003366"/>
              </a:solidFill>
              <a:effectLst>
                <a:outerShdw blurRad="38100" dist="38100" dir="2700000" algn="tl">
                  <a:srgbClr val="000000">
                    <a:alpha val="43137"/>
                  </a:srgbClr>
                </a:outerShdw>
              </a:effectLst>
            </a:endParaRPr>
          </a:p>
          <a:p>
            <a:pPr marL="715963" indent="-715963" algn="just" eaLnBrk="1" hangingPunct="1">
              <a:lnSpc>
                <a:spcPct val="120000"/>
              </a:lnSpc>
              <a:spcBef>
                <a:spcPts val="600"/>
              </a:spcBef>
              <a:buSzPct val="145000"/>
              <a:defRPr/>
            </a:pPr>
            <a:r>
              <a:rPr lang="en-US" altLang="pt-PT" sz="2200" b="1" dirty="0" smtClean="0">
                <a:solidFill>
                  <a:srgbClr val="003366"/>
                </a:solidFill>
                <a:effectLst>
                  <a:outerShdw blurRad="38100" dist="38100" dir="2700000" algn="tl">
                    <a:srgbClr val="000000">
                      <a:alpha val="43137"/>
                    </a:srgbClr>
                  </a:outerShdw>
                </a:effectLst>
              </a:rPr>
              <a:t>Aim: 	</a:t>
            </a:r>
            <a:r>
              <a:rPr lang="en-US" altLang="pt-PT" b="1" dirty="0" smtClean="0">
                <a:solidFill>
                  <a:srgbClr val="003366"/>
                </a:solidFill>
              </a:rPr>
              <a:t>to orientate the </a:t>
            </a:r>
            <a:r>
              <a:rPr lang="en-US" altLang="pt-PT" b="1" dirty="0">
                <a:solidFill>
                  <a:srgbClr val="003366"/>
                </a:solidFill>
              </a:rPr>
              <a:t>SWARM project into the right direction through the definition of the effective methods for quality assessment, controlling and improving project implementation. </a:t>
            </a:r>
            <a:endParaRPr lang="en-US" altLang="pt-PT" b="1" dirty="0" smtClean="0">
              <a:solidFill>
                <a:srgbClr val="003366"/>
              </a:solidFill>
            </a:endParaRPr>
          </a:p>
          <a:p>
            <a:pPr marL="285750" indent="-285750" algn="just" eaLnBrk="1" hangingPunct="1">
              <a:lnSpc>
                <a:spcPct val="120000"/>
              </a:lnSpc>
              <a:spcBef>
                <a:spcPts val="600"/>
              </a:spcBef>
              <a:buSzPct val="145000"/>
              <a:buFont typeface="Arial" panose="020B0604020202020204" pitchFamily="34" charset="0"/>
              <a:buChar char="•"/>
              <a:defRPr/>
            </a:pPr>
            <a:r>
              <a:rPr lang="en-US" altLang="pt-PT" b="1" dirty="0" smtClean="0">
                <a:solidFill>
                  <a:srgbClr val="003366"/>
                </a:solidFill>
              </a:rPr>
              <a:t>Internal </a:t>
            </a:r>
            <a:r>
              <a:rPr lang="en-US" altLang="pt-PT" b="1" dirty="0">
                <a:solidFill>
                  <a:srgbClr val="003366"/>
                </a:solidFill>
              </a:rPr>
              <a:t>quality evaluation concerns </a:t>
            </a:r>
            <a:r>
              <a:rPr lang="en-US" altLang="pt-PT" sz="2000" b="1" dirty="0">
                <a:solidFill>
                  <a:srgbClr val="003366"/>
                </a:solidFill>
                <a:effectLst>
                  <a:outerShdw blurRad="38100" dist="38100" dir="2700000" algn="tl">
                    <a:srgbClr val="000000">
                      <a:alpha val="43137"/>
                    </a:srgbClr>
                  </a:outerShdw>
                </a:effectLst>
              </a:rPr>
              <a:t>all aspects </a:t>
            </a:r>
            <a:r>
              <a:rPr lang="en-US" altLang="pt-PT" b="1" dirty="0">
                <a:solidFill>
                  <a:srgbClr val="003366"/>
                </a:solidFill>
              </a:rPr>
              <a:t>of the SWARM project </a:t>
            </a:r>
            <a:r>
              <a:rPr lang="en-US" altLang="pt-PT" b="1" dirty="0" smtClean="0">
                <a:solidFill>
                  <a:srgbClr val="003366"/>
                </a:solidFill>
              </a:rPr>
              <a:t>(</a:t>
            </a:r>
            <a:r>
              <a:rPr lang="en-US" altLang="pt-PT" sz="1600" dirty="0" smtClean="0">
                <a:solidFill>
                  <a:srgbClr val="003366"/>
                </a:solidFill>
              </a:rPr>
              <a:t>including </a:t>
            </a:r>
            <a:r>
              <a:rPr lang="en-US" altLang="pt-PT" sz="1600" dirty="0">
                <a:solidFill>
                  <a:srgbClr val="003366"/>
                </a:solidFill>
              </a:rPr>
              <a:t>financial and administrative, management, deliverables, dissemination, academic dimension, impact and relations with </a:t>
            </a:r>
            <a:r>
              <a:rPr lang="en-US" altLang="pt-PT" sz="1600" dirty="0" smtClean="0">
                <a:solidFill>
                  <a:srgbClr val="003366"/>
                </a:solidFill>
              </a:rPr>
              <a:t>EU</a:t>
            </a:r>
            <a:r>
              <a:rPr lang="en-US" altLang="pt-PT" b="1" dirty="0" smtClean="0">
                <a:solidFill>
                  <a:srgbClr val="003366"/>
                </a:solidFill>
              </a:rPr>
              <a:t>) and </a:t>
            </a:r>
            <a:r>
              <a:rPr lang="en-US" altLang="pt-PT" sz="2000" b="1" dirty="0">
                <a:solidFill>
                  <a:srgbClr val="003366"/>
                </a:solidFill>
                <a:effectLst>
                  <a:outerShdw blurRad="38100" dist="38100" dir="2700000" algn="tl">
                    <a:srgbClr val="000000">
                      <a:alpha val="43137"/>
                    </a:srgbClr>
                  </a:outerShdw>
                </a:effectLst>
              </a:rPr>
              <a:t>all participants </a:t>
            </a:r>
            <a:r>
              <a:rPr lang="en-US" altLang="pt-PT" b="1" dirty="0" smtClean="0">
                <a:solidFill>
                  <a:srgbClr val="003366"/>
                </a:solidFill>
              </a:rPr>
              <a:t>(</a:t>
            </a:r>
            <a:r>
              <a:rPr lang="en-US" altLang="pt-PT" sz="1600" dirty="0">
                <a:solidFill>
                  <a:srgbClr val="003366"/>
                </a:solidFill>
              </a:rPr>
              <a:t>teaching staff, students, administrative and technician staff, professionals from water sector</a:t>
            </a:r>
            <a:r>
              <a:rPr lang="en-US" altLang="pt-PT" b="1" dirty="0" smtClean="0">
                <a:solidFill>
                  <a:srgbClr val="003366"/>
                </a:solidFill>
              </a:rPr>
              <a:t>)</a:t>
            </a:r>
          </a:p>
          <a:p>
            <a:pPr marL="285750" indent="-285750" algn="just" eaLnBrk="1" hangingPunct="1">
              <a:lnSpc>
                <a:spcPct val="120000"/>
              </a:lnSpc>
              <a:spcBef>
                <a:spcPts val="600"/>
              </a:spcBef>
              <a:buSzPct val="145000"/>
              <a:buFont typeface="Arial" panose="020B0604020202020204" pitchFamily="34" charset="0"/>
              <a:buChar char="•"/>
              <a:defRPr/>
            </a:pPr>
            <a:r>
              <a:rPr lang="en-US" altLang="pt-PT" b="1" dirty="0" smtClean="0">
                <a:solidFill>
                  <a:srgbClr val="003366"/>
                </a:solidFill>
              </a:rPr>
              <a:t>It will be </a:t>
            </a:r>
            <a:r>
              <a:rPr lang="en-US" altLang="pt-PT" b="1" dirty="0">
                <a:solidFill>
                  <a:srgbClr val="003366"/>
                </a:solidFill>
              </a:rPr>
              <a:t>conducted using </a:t>
            </a:r>
            <a:r>
              <a:rPr lang="en-US" altLang="pt-PT" sz="2000" b="1" dirty="0">
                <a:solidFill>
                  <a:srgbClr val="003366"/>
                </a:solidFill>
                <a:effectLst>
                  <a:outerShdw blurRad="38100" dist="38100" dir="2700000" algn="tl">
                    <a:srgbClr val="000000">
                      <a:alpha val="43137"/>
                    </a:srgbClr>
                  </a:outerShdw>
                </a:effectLst>
              </a:rPr>
              <a:t>adequate tools </a:t>
            </a:r>
            <a:r>
              <a:rPr lang="en-US" altLang="pt-PT" b="1" dirty="0" smtClean="0">
                <a:solidFill>
                  <a:srgbClr val="003366"/>
                </a:solidFill>
              </a:rPr>
              <a:t>(</a:t>
            </a:r>
            <a:r>
              <a:rPr lang="en-US" altLang="pt-PT" sz="1600" dirty="0">
                <a:solidFill>
                  <a:srgbClr val="003366"/>
                </a:solidFill>
              </a:rPr>
              <a:t>evaluation forms, questionnaires and different evaluation reports</a:t>
            </a:r>
            <a:r>
              <a:rPr lang="en-US" altLang="pt-PT" b="1" dirty="0" smtClean="0">
                <a:solidFill>
                  <a:srgbClr val="003366"/>
                </a:solidFill>
              </a:rPr>
              <a:t>) </a:t>
            </a:r>
            <a:endParaRPr lang="en-US" altLang="pt-PT" b="1" dirty="0">
              <a:solidFill>
                <a:srgbClr val="003366"/>
              </a:solidFill>
            </a:endParaRPr>
          </a:p>
          <a:p>
            <a:pPr marL="285750" indent="-285750" algn="just" eaLnBrk="1" hangingPunct="1">
              <a:lnSpc>
                <a:spcPct val="120000"/>
              </a:lnSpc>
              <a:spcBef>
                <a:spcPts val="600"/>
              </a:spcBef>
              <a:buSzPct val="145000"/>
              <a:buFont typeface="Arial" panose="020B0604020202020204" pitchFamily="34" charset="0"/>
              <a:buChar char="•"/>
              <a:defRPr/>
            </a:pPr>
            <a:r>
              <a:rPr lang="en-US" altLang="pt-PT" sz="2000" b="1" dirty="0">
                <a:solidFill>
                  <a:srgbClr val="003366"/>
                </a:solidFill>
                <a:effectLst>
                  <a:outerShdw blurRad="38100" dist="38100" dir="2700000" algn="tl">
                    <a:srgbClr val="000000">
                      <a:alpha val="43137"/>
                    </a:srgbClr>
                  </a:outerShdw>
                </a:effectLst>
              </a:rPr>
              <a:t>All partners are responsible for regular internal evaluation </a:t>
            </a:r>
            <a:r>
              <a:rPr lang="en-US" altLang="pt-PT" b="1" dirty="0" smtClean="0">
                <a:solidFill>
                  <a:srgbClr val="003366"/>
                </a:solidFill>
              </a:rPr>
              <a:t>(</a:t>
            </a:r>
            <a:r>
              <a:rPr lang="en-US" altLang="pt-PT" sz="1600" dirty="0">
                <a:solidFill>
                  <a:srgbClr val="003366"/>
                </a:solidFill>
              </a:rPr>
              <a:t>in compliance with the Logical Framework Matrix (</a:t>
            </a:r>
            <a:r>
              <a:rPr lang="en-US" altLang="pt-PT" sz="1600" dirty="0" err="1">
                <a:solidFill>
                  <a:srgbClr val="003366"/>
                </a:solidFill>
              </a:rPr>
              <a:t>LFM</a:t>
            </a:r>
            <a:r>
              <a:rPr lang="en-US" altLang="pt-PT" sz="1600" dirty="0">
                <a:solidFill>
                  <a:srgbClr val="003366"/>
                </a:solidFill>
              </a:rPr>
              <a:t>), work plan and budget</a:t>
            </a:r>
            <a:r>
              <a:rPr lang="en-US" altLang="pt-PT" b="1" dirty="0" smtClean="0">
                <a:solidFill>
                  <a:srgbClr val="003366"/>
                </a:solidFill>
              </a:rPr>
              <a:t>). </a:t>
            </a:r>
            <a:r>
              <a:rPr lang="en-US" altLang="pt-PT" b="1" dirty="0">
                <a:solidFill>
                  <a:srgbClr val="003366"/>
                </a:solidFill>
              </a:rPr>
              <a:t>The Project Coordinator will </a:t>
            </a:r>
            <a:r>
              <a:rPr lang="en-US" altLang="pt-PT" b="1" dirty="0" smtClean="0">
                <a:solidFill>
                  <a:srgbClr val="003366"/>
                </a:solidFill>
              </a:rPr>
              <a:t>inform partners </a:t>
            </a:r>
            <a:r>
              <a:rPr lang="en-US" altLang="pt-PT" b="1" dirty="0">
                <a:solidFill>
                  <a:srgbClr val="003366"/>
                </a:solidFill>
              </a:rPr>
              <a:t>about evaluation results and </a:t>
            </a:r>
            <a:r>
              <a:rPr lang="en-US" altLang="pt-PT" b="1" dirty="0" smtClean="0">
                <a:solidFill>
                  <a:srgbClr val="003366"/>
                </a:solidFill>
              </a:rPr>
              <a:t>remedial actions (</a:t>
            </a:r>
            <a:r>
              <a:rPr lang="en-US" altLang="pt-PT" sz="1600" dirty="0">
                <a:solidFill>
                  <a:srgbClr val="003366"/>
                </a:solidFill>
              </a:rPr>
              <a:t>if necessary</a:t>
            </a:r>
            <a:r>
              <a:rPr lang="en-US" altLang="pt-PT" b="1" dirty="0" smtClean="0">
                <a:solidFill>
                  <a:srgbClr val="003366"/>
                </a:solidFill>
              </a:rPr>
              <a:t>)</a:t>
            </a:r>
          </a:p>
        </p:txBody>
      </p:sp>
    </p:spTree>
    <p:extLst>
      <p:ext uri="{BB962C8B-B14F-4D97-AF65-F5344CB8AC3E}">
        <p14:creationId xmlns:p14="http://schemas.microsoft.com/office/powerpoint/2010/main" xmlns="" val="86718859"/>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1"/>
          <p:cNvSpPr txBox="1">
            <a:spLocks noGrp="1"/>
          </p:cNvSpPr>
          <p:nvPr/>
        </p:nvSpPr>
        <p:spPr bwMode="auto">
          <a:xfrm>
            <a:off x="8610600" y="6324600"/>
            <a:ext cx="322263" cy="195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fld id="{BCA06548-7B04-4AE7-B5CA-8805DCC5FF8D}" type="slidenum">
              <a:rPr lang="pt-PT" altLang="pt-PT" sz="900" b="1">
                <a:solidFill>
                  <a:schemeClr val="tx2"/>
                </a:solidFill>
              </a:rPr>
              <a:pPr algn="r" eaLnBrk="1" hangingPunct="1"/>
              <a:t>12</a:t>
            </a:fld>
            <a:endParaRPr lang="pt-PT" altLang="pt-PT" sz="900" b="1">
              <a:solidFill>
                <a:schemeClr val="tx2"/>
              </a:solidFill>
            </a:endParaRPr>
          </a:p>
        </p:txBody>
      </p:sp>
      <p:sp>
        <p:nvSpPr>
          <p:cNvPr id="10" name="Text Box 2"/>
          <p:cNvSpPr txBox="1">
            <a:spLocks noChangeArrowheads="1"/>
          </p:cNvSpPr>
          <p:nvPr/>
        </p:nvSpPr>
        <p:spPr bwMode="auto">
          <a:xfrm>
            <a:off x="133350" y="1294483"/>
            <a:ext cx="8934450" cy="4505849"/>
          </a:xfrm>
          <a:prstGeom prst="rect">
            <a:avLst/>
          </a:prstGeom>
          <a:noFill/>
          <a:ln w="9525" algn="ctr">
            <a:noFill/>
            <a:miter lim="800000"/>
            <a:headEnd/>
            <a:tailEnd/>
          </a:ln>
          <a:effectLst/>
        </p:spPr>
        <p:txBody>
          <a:bodyPr>
            <a:spAutoFit/>
          </a:bodyPr>
          <a:lstStyle>
            <a:lvl1pPr marL="357188" indent="-357188"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533400" indent="-533400" algn="just" eaLnBrk="1" hangingPunct="1">
              <a:lnSpc>
                <a:spcPct val="130000"/>
              </a:lnSpc>
              <a:spcBef>
                <a:spcPts val="1200"/>
              </a:spcBef>
              <a:buSzPct val="145000"/>
              <a:defRPr/>
            </a:pPr>
            <a:r>
              <a:rPr lang="en-US" altLang="pt-PT" sz="2200" b="1" dirty="0">
                <a:solidFill>
                  <a:srgbClr val="003366"/>
                </a:solidFill>
                <a:effectLst>
                  <a:outerShdw blurRad="38100" dist="38100" dir="2700000" algn="tl">
                    <a:srgbClr val="000000">
                      <a:alpha val="43137"/>
                    </a:srgbClr>
                  </a:outerShdw>
                </a:effectLst>
              </a:rPr>
              <a:t>4</a:t>
            </a:r>
            <a:r>
              <a:rPr lang="en-US" altLang="pt-PT" sz="2200" b="1" dirty="0" smtClean="0">
                <a:solidFill>
                  <a:srgbClr val="003366"/>
                </a:solidFill>
                <a:effectLst>
                  <a:outerShdw blurRad="38100" dist="38100" dir="2700000" algn="tl">
                    <a:srgbClr val="000000">
                      <a:alpha val="43137"/>
                    </a:srgbClr>
                  </a:outerShdw>
                </a:effectLst>
              </a:rPr>
              <a:t>.1</a:t>
            </a:r>
            <a:r>
              <a:rPr lang="en-US" altLang="pt-PT" sz="2200" b="1" dirty="0">
                <a:solidFill>
                  <a:srgbClr val="003366"/>
                </a:solidFill>
                <a:effectLst>
                  <a:outerShdw blurRad="38100" dist="38100" dir="2700000" algn="tl">
                    <a:srgbClr val="000000">
                      <a:alpha val="43137"/>
                    </a:srgbClr>
                  </a:outerShdw>
                </a:effectLst>
              </a:rPr>
              <a:t>	</a:t>
            </a:r>
            <a:r>
              <a:rPr lang="en-US" altLang="pt-PT" sz="2200" b="1" dirty="0" smtClean="0">
                <a:solidFill>
                  <a:srgbClr val="003366"/>
                </a:solidFill>
                <a:effectLst>
                  <a:outerShdw blurRad="38100" dist="38100" dir="2700000" algn="tl">
                    <a:srgbClr val="000000">
                      <a:alpha val="43137"/>
                    </a:srgbClr>
                  </a:outerShdw>
                </a:effectLst>
              </a:rPr>
              <a:t>Responsibilities </a:t>
            </a:r>
            <a:r>
              <a:rPr lang="en-US" altLang="pt-PT" sz="2200" b="1" dirty="0">
                <a:solidFill>
                  <a:srgbClr val="003366"/>
                </a:solidFill>
                <a:effectLst>
                  <a:outerShdw blurRad="38100" dist="38100" dir="2700000" algn="tl">
                    <a:srgbClr val="000000">
                      <a:alpha val="43137"/>
                    </a:srgbClr>
                  </a:outerShdw>
                </a:effectLst>
              </a:rPr>
              <a:t>for internal evaluation of </a:t>
            </a:r>
            <a:r>
              <a:rPr lang="en-US" altLang="pt-PT" sz="2200" b="1" dirty="0" smtClean="0">
                <a:solidFill>
                  <a:srgbClr val="003366"/>
                </a:solidFill>
                <a:effectLst>
                  <a:outerShdw blurRad="38100" dist="38100" dir="2700000" algn="tl">
                    <a:srgbClr val="000000">
                      <a:alpha val="43137"/>
                    </a:srgbClr>
                  </a:outerShdw>
                </a:effectLst>
              </a:rPr>
              <a:t>deliverables</a:t>
            </a:r>
          </a:p>
          <a:p>
            <a:pPr marL="363538" indent="0" algn="just" eaLnBrk="1" hangingPunct="1">
              <a:lnSpc>
                <a:spcPct val="130000"/>
              </a:lnSpc>
              <a:spcBef>
                <a:spcPts val="600"/>
              </a:spcBef>
              <a:buSzPct val="145000"/>
              <a:defRPr/>
            </a:pPr>
            <a:r>
              <a:rPr lang="en-US" altLang="pt-PT" b="1" dirty="0">
                <a:solidFill>
                  <a:srgbClr val="003366"/>
                </a:solidFill>
              </a:rPr>
              <a:t>The</a:t>
            </a:r>
            <a:r>
              <a:rPr lang="en-US" altLang="pt-PT" sz="2200" b="1" dirty="0" smtClean="0">
                <a:solidFill>
                  <a:srgbClr val="003366"/>
                </a:solidFill>
                <a:effectLst>
                  <a:outerShdw blurRad="38100" dist="38100" dir="2700000" algn="tl">
                    <a:srgbClr val="000000">
                      <a:alpha val="43137"/>
                    </a:srgbClr>
                  </a:outerShdw>
                </a:effectLst>
              </a:rPr>
              <a:t> chain </a:t>
            </a:r>
            <a:r>
              <a:rPr lang="en-US" altLang="pt-PT" sz="2200" b="1" dirty="0">
                <a:solidFill>
                  <a:srgbClr val="003366"/>
                </a:solidFill>
                <a:effectLst>
                  <a:outerShdw blurRad="38100" dist="38100" dir="2700000" algn="tl">
                    <a:srgbClr val="000000">
                      <a:alpha val="43137"/>
                    </a:srgbClr>
                  </a:outerShdw>
                </a:effectLst>
              </a:rPr>
              <a:t>of responsibilities for internal evaluation of deliverables </a:t>
            </a:r>
            <a:r>
              <a:rPr lang="en-US" altLang="pt-PT" b="1" dirty="0">
                <a:solidFill>
                  <a:srgbClr val="003366"/>
                </a:solidFill>
              </a:rPr>
              <a:t>starts with </a:t>
            </a:r>
            <a:r>
              <a:rPr lang="en-US" altLang="pt-PT" b="1" dirty="0" smtClean="0">
                <a:solidFill>
                  <a:srgbClr val="003366"/>
                </a:solidFill>
              </a:rPr>
              <a:t>the (hierarchical order):</a:t>
            </a:r>
          </a:p>
          <a:p>
            <a:pPr marL="1439863" indent="-361950" algn="just" eaLnBrk="1" hangingPunct="1">
              <a:lnSpc>
                <a:spcPct val="130000"/>
              </a:lnSpc>
              <a:spcBef>
                <a:spcPts val="1800"/>
              </a:spcBef>
              <a:buSzPct val="145000"/>
              <a:buFont typeface="+mj-lt"/>
              <a:buAutoNum type="arabicPeriod"/>
              <a:defRPr/>
            </a:pPr>
            <a:r>
              <a:rPr lang="en-US" altLang="pt-PT" sz="2000" b="1" dirty="0" smtClean="0">
                <a:solidFill>
                  <a:srgbClr val="003366"/>
                </a:solidFill>
                <a:effectLst>
                  <a:outerShdw blurRad="38100" dist="38100" dir="2700000" algn="tl">
                    <a:srgbClr val="000000">
                      <a:alpha val="43137"/>
                    </a:srgbClr>
                  </a:outerShdw>
                </a:effectLst>
              </a:rPr>
              <a:t>Authors</a:t>
            </a:r>
            <a:r>
              <a:rPr lang="en-US" altLang="pt-PT" b="1" dirty="0" smtClean="0">
                <a:solidFill>
                  <a:srgbClr val="003366"/>
                </a:solidFill>
              </a:rPr>
              <a:t> </a:t>
            </a:r>
            <a:r>
              <a:rPr lang="en-US" altLang="pt-PT" b="1" dirty="0">
                <a:solidFill>
                  <a:srgbClr val="003366"/>
                </a:solidFill>
              </a:rPr>
              <a:t>of </a:t>
            </a:r>
            <a:r>
              <a:rPr lang="en-US" altLang="pt-PT" b="1" dirty="0" smtClean="0">
                <a:solidFill>
                  <a:srgbClr val="003366"/>
                </a:solidFill>
              </a:rPr>
              <a:t>the deliverables</a:t>
            </a:r>
          </a:p>
          <a:p>
            <a:pPr marL="1439863" indent="-361950" algn="just" eaLnBrk="1" hangingPunct="1">
              <a:lnSpc>
                <a:spcPct val="130000"/>
              </a:lnSpc>
              <a:spcBef>
                <a:spcPts val="600"/>
              </a:spcBef>
              <a:buSzPct val="145000"/>
              <a:buFont typeface="+mj-lt"/>
              <a:buAutoNum type="arabicPeriod"/>
              <a:defRPr/>
            </a:pPr>
            <a:r>
              <a:rPr lang="en-US" altLang="pt-PT" sz="2000" b="1" dirty="0" smtClean="0">
                <a:solidFill>
                  <a:srgbClr val="003366"/>
                </a:solidFill>
                <a:effectLst>
                  <a:outerShdw blurRad="38100" dist="38100" dir="2700000" algn="tl">
                    <a:srgbClr val="000000">
                      <a:alpha val="43137"/>
                    </a:srgbClr>
                  </a:outerShdw>
                </a:effectLst>
              </a:rPr>
              <a:t>Leaders</a:t>
            </a:r>
            <a:r>
              <a:rPr lang="en-US" altLang="pt-PT" b="1" dirty="0" smtClean="0">
                <a:solidFill>
                  <a:srgbClr val="003366"/>
                </a:solidFill>
              </a:rPr>
              <a:t> </a:t>
            </a:r>
            <a:r>
              <a:rPr lang="en-US" altLang="pt-PT" b="1" dirty="0">
                <a:solidFill>
                  <a:srgbClr val="003366"/>
                </a:solidFill>
              </a:rPr>
              <a:t>of task and </a:t>
            </a:r>
            <a:r>
              <a:rPr lang="en-US" altLang="pt-PT" b="1" dirty="0" smtClean="0">
                <a:solidFill>
                  <a:srgbClr val="003366"/>
                </a:solidFill>
              </a:rPr>
              <a:t>WPs</a:t>
            </a:r>
          </a:p>
          <a:p>
            <a:pPr marL="1439863" indent="-361950" algn="just" eaLnBrk="1" hangingPunct="1">
              <a:lnSpc>
                <a:spcPct val="130000"/>
              </a:lnSpc>
              <a:spcBef>
                <a:spcPts val="600"/>
              </a:spcBef>
              <a:buSzPct val="145000"/>
              <a:buFont typeface="+mj-lt"/>
              <a:buAutoNum type="arabicPeriod"/>
              <a:defRPr/>
            </a:pPr>
            <a:r>
              <a:rPr lang="en-US" altLang="pt-PT" sz="2000" b="1" dirty="0" smtClean="0">
                <a:solidFill>
                  <a:srgbClr val="003366"/>
                </a:solidFill>
                <a:effectLst>
                  <a:outerShdw blurRad="38100" dist="38100" dir="2700000" algn="tl">
                    <a:srgbClr val="000000">
                      <a:alpha val="43137"/>
                    </a:srgbClr>
                  </a:outerShdw>
                </a:effectLst>
              </a:rPr>
              <a:t>Reviewers</a:t>
            </a:r>
            <a:r>
              <a:rPr lang="en-US" altLang="pt-PT" b="1" dirty="0" smtClean="0">
                <a:solidFill>
                  <a:srgbClr val="003366"/>
                </a:solidFill>
              </a:rPr>
              <a:t> </a:t>
            </a:r>
            <a:r>
              <a:rPr lang="en-US" altLang="pt-PT" b="1" dirty="0">
                <a:solidFill>
                  <a:srgbClr val="003366"/>
                </a:solidFill>
              </a:rPr>
              <a:t>of the </a:t>
            </a:r>
            <a:r>
              <a:rPr lang="en-US" altLang="pt-PT" b="1" dirty="0" smtClean="0">
                <a:solidFill>
                  <a:srgbClr val="003366"/>
                </a:solidFill>
              </a:rPr>
              <a:t>deliverables</a:t>
            </a:r>
          </a:p>
          <a:p>
            <a:pPr marL="1439863" indent="-361950" algn="just" eaLnBrk="1" hangingPunct="1">
              <a:lnSpc>
                <a:spcPct val="130000"/>
              </a:lnSpc>
              <a:spcBef>
                <a:spcPts val="600"/>
              </a:spcBef>
              <a:buSzPct val="145000"/>
              <a:buFont typeface="+mj-lt"/>
              <a:buAutoNum type="arabicPeriod"/>
              <a:defRPr/>
            </a:pPr>
            <a:r>
              <a:rPr lang="en-US" altLang="pt-PT" sz="2000" b="1" dirty="0">
                <a:solidFill>
                  <a:srgbClr val="003366"/>
                </a:solidFill>
                <a:effectLst>
                  <a:outerShdw blurRad="38100" dist="38100" dir="2700000" algn="tl">
                    <a:srgbClr val="000000">
                      <a:alpha val="43137"/>
                    </a:srgbClr>
                  </a:outerShdw>
                </a:effectLst>
              </a:rPr>
              <a:t>Project Coordinator </a:t>
            </a:r>
            <a:r>
              <a:rPr lang="en-US" altLang="pt-PT" b="1" dirty="0">
                <a:solidFill>
                  <a:srgbClr val="003366"/>
                </a:solidFill>
              </a:rPr>
              <a:t>control </a:t>
            </a:r>
            <a:endParaRPr lang="en-US" altLang="pt-PT" b="1" dirty="0" smtClean="0">
              <a:solidFill>
                <a:srgbClr val="003366"/>
              </a:solidFill>
            </a:endParaRPr>
          </a:p>
          <a:p>
            <a:pPr marL="1439863" indent="-361950" algn="just" eaLnBrk="1" hangingPunct="1">
              <a:lnSpc>
                <a:spcPct val="130000"/>
              </a:lnSpc>
              <a:spcBef>
                <a:spcPts val="600"/>
              </a:spcBef>
              <a:buSzPct val="145000"/>
              <a:buFont typeface="+mj-lt"/>
              <a:buAutoNum type="arabicPeriod"/>
              <a:defRPr/>
            </a:pPr>
            <a:r>
              <a:rPr lang="en-US" altLang="pt-PT" sz="2000" b="1" dirty="0">
                <a:solidFill>
                  <a:srgbClr val="003366"/>
                </a:solidFill>
                <a:effectLst>
                  <a:outerShdw blurRad="38100" dist="38100" dir="2700000" algn="tl">
                    <a:srgbClr val="000000">
                      <a:alpha val="43137"/>
                    </a:srgbClr>
                  </a:outerShdw>
                </a:effectLst>
              </a:rPr>
              <a:t>Steering Committee </a:t>
            </a:r>
            <a:r>
              <a:rPr lang="en-US" altLang="pt-PT" sz="2000" b="1" dirty="0" smtClean="0">
                <a:solidFill>
                  <a:srgbClr val="003366"/>
                </a:solidFill>
                <a:effectLst>
                  <a:outerShdw blurRad="38100" dist="38100" dir="2700000" algn="tl">
                    <a:srgbClr val="000000">
                      <a:alpha val="43137"/>
                    </a:srgbClr>
                  </a:outerShdw>
                </a:effectLst>
              </a:rPr>
              <a:t>(SC) </a:t>
            </a:r>
            <a:r>
              <a:rPr lang="en-US" altLang="pt-PT" b="1" dirty="0" smtClean="0">
                <a:solidFill>
                  <a:srgbClr val="003366"/>
                </a:solidFill>
              </a:rPr>
              <a:t>supervising</a:t>
            </a:r>
          </a:p>
          <a:p>
            <a:pPr marL="1439863" indent="-361950" algn="just" eaLnBrk="1" hangingPunct="1">
              <a:lnSpc>
                <a:spcPct val="130000"/>
              </a:lnSpc>
              <a:spcBef>
                <a:spcPts val="600"/>
              </a:spcBef>
              <a:buSzPct val="145000"/>
              <a:buFont typeface="+mj-lt"/>
              <a:buAutoNum type="arabicPeriod"/>
              <a:defRPr/>
            </a:pPr>
            <a:r>
              <a:rPr lang="en-US" altLang="pt-PT" b="1" dirty="0" smtClean="0">
                <a:solidFill>
                  <a:srgbClr val="003366"/>
                </a:solidFill>
              </a:rPr>
              <a:t>Adoption </a:t>
            </a:r>
            <a:r>
              <a:rPr lang="en-US" altLang="pt-PT" b="1" dirty="0">
                <a:solidFill>
                  <a:srgbClr val="003366"/>
                </a:solidFill>
              </a:rPr>
              <a:t>of deliverables on </a:t>
            </a:r>
            <a:r>
              <a:rPr lang="en-US" altLang="pt-PT" sz="2000" b="1" dirty="0" smtClean="0">
                <a:solidFill>
                  <a:srgbClr val="003366"/>
                </a:solidFill>
                <a:effectLst>
                  <a:outerShdw blurRad="38100" dist="38100" dir="2700000" algn="tl">
                    <a:srgbClr val="000000">
                      <a:alpha val="43137"/>
                    </a:srgbClr>
                  </a:outerShdw>
                </a:effectLst>
              </a:rPr>
              <a:t>Steering Committee</a:t>
            </a:r>
            <a:r>
              <a:rPr lang="en-US" altLang="pt-PT" b="1" dirty="0" smtClean="0">
                <a:solidFill>
                  <a:srgbClr val="003366"/>
                </a:solidFill>
              </a:rPr>
              <a:t> meeting</a:t>
            </a:r>
          </a:p>
        </p:txBody>
      </p:sp>
    </p:spTree>
    <p:extLst>
      <p:ext uri="{BB962C8B-B14F-4D97-AF65-F5344CB8AC3E}">
        <p14:creationId xmlns:p14="http://schemas.microsoft.com/office/powerpoint/2010/main" xmlns="" val="3296416177"/>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096000"/>
            <a:ext cx="91440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Slide Number Placeholder 1"/>
          <p:cNvSpPr txBox="1">
            <a:spLocks noGrp="1"/>
          </p:cNvSpPr>
          <p:nvPr/>
        </p:nvSpPr>
        <p:spPr bwMode="auto">
          <a:xfrm>
            <a:off x="8610600" y="6324600"/>
            <a:ext cx="322263" cy="195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fld id="{BCA06548-7B04-4AE7-B5CA-8805DCC5FF8D}" type="slidenum">
              <a:rPr lang="pt-PT" altLang="pt-PT" sz="900" b="1">
                <a:solidFill>
                  <a:schemeClr val="tx2"/>
                </a:solidFill>
              </a:rPr>
              <a:pPr algn="r" eaLnBrk="1" hangingPunct="1"/>
              <a:t>13</a:t>
            </a:fld>
            <a:endParaRPr lang="pt-PT" altLang="pt-PT" sz="900" b="1">
              <a:solidFill>
                <a:schemeClr val="tx2"/>
              </a:solidFill>
            </a:endParaRPr>
          </a:p>
        </p:txBody>
      </p:sp>
      <p:sp>
        <p:nvSpPr>
          <p:cNvPr id="2" name="Rectangle 1"/>
          <p:cNvSpPr/>
          <p:nvPr/>
        </p:nvSpPr>
        <p:spPr>
          <a:xfrm>
            <a:off x="1905000" y="533400"/>
            <a:ext cx="7162800" cy="1107996"/>
          </a:xfrm>
          <a:prstGeom prst="rect">
            <a:avLst/>
          </a:prstGeom>
        </p:spPr>
        <p:txBody>
          <a:bodyPr wrap="square">
            <a:spAutoFit/>
          </a:bodyPr>
          <a:lstStyle/>
          <a:p>
            <a:pPr algn="r"/>
            <a:r>
              <a:rPr lang="en-US" sz="2200" b="1" dirty="0">
                <a:solidFill>
                  <a:srgbClr val="003366"/>
                </a:solidFill>
                <a:effectLst>
                  <a:outerShdw blurRad="38100" dist="38100" dir="2700000" algn="tl">
                    <a:srgbClr val="000000">
                      <a:alpha val="43137"/>
                    </a:srgbClr>
                  </a:outerShdw>
                </a:effectLst>
                <a:latin typeface="Arial" charset="0"/>
                <a:cs typeface="Arial" charset="0"/>
              </a:rPr>
              <a:t>Table 3 </a:t>
            </a:r>
            <a:r>
              <a:rPr lang="en-US" sz="2200" b="1" dirty="0" smtClean="0">
                <a:solidFill>
                  <a:srgbClr val="003366"/>
                </a:solidFill>
                <a:effectLst>
                  <a:outerShdw blurRad="38100" dist="38100" dir="2700000" algn="tl">
                    <a:srgbClr val="000000">
                      <a:alpha val="43137"/>
                    </a:srgbClr>
                  </a:outerShdw>
                </a:effectLst>
                <a:latin typeface="Arial" charset="0"/>
                <a:cs typeface="Arial" charset="0"/>
              </a:rPr>
              <a:t>- </a:t>
            </a:r>
            <a:r>
              <a:rPr lang="en-US" sz="2200" b="1" dirty="0" err="1" smtClean="0">
                <a:solidFill>
                  <a:srgbClr val="003366"/>
                </a:solidFill>
                <a:effectLst>
                  <a:outerShdw blurRad="38100" dist="38100" dir="2700000" algn="tl">
                    <a:srgbClr val="000000">
                      <a:alpha val="43137"/>
                    </a:srgbClr>
                  </a:outerShdw>
                </a:effectLst>
                <a:latin typeface="Arial" charset="0"/>
                <a:cs typeface="Arial" charset="0"/>
              </a:rPr>
              <a:t>QAC</a:t>
            </a:r>
            <a:r>
              <a:rPr lang="en-US" sz="2200" b="1" dirty="0" smtClean="0">
                <a:solidFill>
                  <a:srgbClr val="003366"/>
                </a:solidFill>
                <a:effectLst>
                  <a:outerShdw blurRad="38100" dist="38100" dir="2700000" algn="tl">
                    <a:srgbClr val="000000">
                      <a:alpha val="43137"/>
                    </a:srgbClr>
                  </a:outerShdw>
                </a:effectLst>
                <a:latin typeface="Arial" charset="0"/>
                <a:cs typeface="Arial" charset="0"/>
              </a:rPr>
              <a:t> persons </a:t>
            </a:r>
            <a:r>
              <a:rPr lang="en-US" sz="2200" b="1" dirty="0">
                <a:solidFill>
                  <a:srgbClr val="003366"/>
                </a:solidFill>
                <a:effectLst>
                  <a:outerShdw blurRad="38100" dist="38100" dir="2700000" algn="tl">
                    <a:srgbClr val="000000">
                      <a:alpha val="43137"/>
                    </a:srgbClr>
                  </a:outerShdw>
                </a:effectLst>
                <a:latin typeface="Arial" charset="0"/>
                <a:cs typeface="Arial" charset="0"/>
              </a:rPr>
              <a:t>assigned to the supervision of the internal </a:t>
            </a:r>
            <a:r>
              <a:rPr lang="en-US" sz="2200" b="1" dirty="0" smtClean="0">
                <a:solidFill>
                  <a:srgbClr val="003366"/>
                </a:solidFill>
                <a:effectLst>
                  <a:outerShdw blurRad="38100" dist="38100" dir="2700000" algn="tl">
                    <a:srgbClr val="000000">
                      <a:alpha val="43137"/>
                    </a:srgbClr>
                  </a:outerShdw>
                </a:effectLst>
                <a:latin typeface="Arial" charset="0"/>
                <a:cs typeface="Arial" charset="0"/>
              </a:rPr>
              <a:t>evaluation </a:t>
            </a:r>
          </a:p>
          <a:p>
            <a:pPr algn="r"/>
            <a:r>
              <a:rPr lang="en-US" sz="2200" b="1" dirty="0" smtClean="0">
                <a:solidFill>
                  <a:srgbClr val="003366"/>
                </a:solidFill>
                <a:effectLst>
                  <a:outerShdw blurRad="38100" dist="38100" dir="2700000" algn="tl">
                    <a:srgbClr val="000000">
                      <a:alpha val="43137"/>
                    </a:srgbClr>
                  </a:outerShdw>
                </a:effectLst>
                <a:latin typeface="Arial" charset="0"/>
                <a:cs typeface="Arial" charset="0"/>
              </a:rPr>
              <a:t>of deliverables</a:t>
            </a:r>
            <a:endParaRPr lang="en-GB" sz="2200" b="1" dirty="0">
              <a:solidFill>
                <a:srgbClr val="003366"/>
              </a:solidFill>
              <a:effectLst>
                <a:outerShdw blurRad="38100" dist="38100" dir="2700000" algn="tl">
                  <a:srgbClr val="000000">
                    <a:alpha val="43137"/>
                  </a:srgbClr>
                </a:outerShdw>
              </a:effectLst>
              <a:latin typeface="Arial" charset="0"/>
              <a:cs typeface="Arial" charset="0"/>
            </a:endParaRPr>
          </a:p>
        </p:txBody>
      </p:sp>
      <p:graphicFrame>
        <p:nvGraphicFramePr>
          <p:cNvPr id="10" name="Table 9"/>
          <p:cNvGraphicFramePr>
            <a:graphicFrameLocks noGrp="1"/>
          </p:cNvGraphicFramePr>
          <p:nvPr>
            <p:extLst>
              <p:ext uri="{D42A27DB-BD31-4B8C-83A1-F6EECF244321}">
                <p14:modId xmlns:p14="http://schemas.microsoft.com/office/powerpoint/2010/main" xmlns="" val="2741689053"/>
              </p:ext>
            </p:extLst>
          </p:nvPr>
        </p:nvGraphicFramePr>
        <p:xfrm>
          <a:off x="76200" y="1162366"/>
          <a:ext cx="4019447" cy="5086731"/>
        </p:xfrm>
        <a:graphic>
          <a:graphicData uri="http://schemas.openxmlformats.org/drawingml/2006/table">
            <a:tbl>
              <a:tblPr firstRow="1" firstCol="1" bandRow="1">
                <a:tableStyleId>{5C22544A-7EE6-4342-B048-85BDC9FD1C3A}</a:tableStyleId>
              </a:tblPr>
              <a:tblGrid>
                <a:gridCol w="246509"/>
                <a:gridCol w="1849033"/>
                <a:gridCol w="1923905"/>
              </a:tblGrid>
              <a:tr h="123692">
                <a:tc>
                  <a:txBody>
                    <a:bodyPr/>
                    <a:lstStyle/>
                    <a:p>
                      <a:pPr marL="255905" indent="-255905" algn="ctr">
                        <a:lnSpc>
                          <a:spcPct val="107000"/>
                        </a:lnSpc>
                        <a:spcAft>
                          <a:spcPts val="0"/>
                        </a:spcAft>
                        <a:tabLst>
                          <a:tab pos="252095" algn="l"/>
                        </a:tabLst>
                      </a:pPr>
                      <a:r>
                        <a:rPr lang="en-US" sz="800" kern="1200" dirty="0">
                          <a:effectLst/>
                        </a:rPr>
                        <a:t>No.</a:t>
                      </a:r>
                      <a:endParaRPr lang="pt-PT"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7288" marR="47288" marT="0" marB="0"/>
                </a:tc>
                <a:tc>
                  <a:txBody>
                    <a:bodyPr/>
                    <a:lstStyle/>
                    <a:p>
                      <a:pPr marL="255905" indent="-255905" algn="ctr">
                        <a:lnSpc>
                          <a:spcPct val="107000"/>
                        </a:lnSpc>
                        <a:spcAft>
                          <a:spcPts val="0"/>
                        </a:spcAft>
                        <a:tabLst>
                          <a:tab pos="252095" algn="l"/>
                        </a:tabLst>
                      </a:pPr>
                      <a:r>
                        <a:rPr lang="en-US" sz="800" kern="1200">
                          <a:effectLst/>
                        </a:rPr>
                        <a:t>Activity</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47288" marR="47288" marT="0" marB="0"/>
                </a:tc>
                <a:tc>
                  <a:txBody>
                    <a:bodyPr/>
                    <a:lstStyle/>
                    <a:p>
                      <a:pPr marL="255905" indent="-255905" algn="ctr">
                        <a:lnSpc>
                          <a:spcPct val="107000"/>
                        </a:lnSpc>
                        <a:spcAft>
                          <a:spcPts val="0"/>
                        </a:spcAft>
                        <a:tabLst>
                          <a:tab pos="252095" algn="l"/>
                        </a:tabLst>
                      </a:pPr>
                      <a:r>
                        <a:rPr lang="en-US" sz="800" kern="1200">
                          <a:effectLst/>
                        </a:rPr>
                        <a:t>QAC responsible person</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47288" marR="47288" marT="0" marB="0"/>
                </a:tc>
              </a:tr>
              <a:tr h="247384">
                <a:tc>
                  <a:txBody>
                    <a:bodyPr/>
                    <a:lstStyle/>
                    <a:p>
                      <a:pPr marL="255905" indent="-255905" algn="ctr">
                        <a:lnSpc>
                          <a:spcPct val="107000"/>
                        </a:lnSpc>
                        <a:spcAft>
                          <a:spcPts val="0"/>
                        </a:spcAft>
                        <a:tabLst>
                          <a:tab pos="252095" algn="l"/>
                        </a:tabLst>
                      </a:pPr>
                      <a:r>
                        <a:rPr lang="en-US" sz="800" kern="1200">
                          <a:effectLst/>
                        </a:rPr>
                        <a:t>1.1 </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47288" marR="47288" marT="0" marB="0"/>
                </a:tc>
                <a:tc>
                  <a:txBody>
                    <a:bodyPr/>
                    <a:lstStyle/>
                    <a:p>
                      <a:pPr algn="just">
                        <a:lnSpc>
                          <a:spcPct val="107000"/>
                        </a:lnSpc>
                        <a:spcAft>
                          <a:spcPts val="0"/>
                        </a:spcAft>
                      </a:pPr>
                      <a:r>
                        <a:rPr lang="en-US" sz="800" kern="1200">
                          <a:effectLst/>
                        </a:rPr>
                        <a:t>Identification of WB regional issues related to WRM</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47288" marR="47288" marT="0" marB="0"/>
                </a:tc>
                <a:tc>
                  <a:txBody>
                    <a:bodyPr/>
                    <a:lstStyle/>
                    <a:p>
                      <a:pPr>
                        <a:lnSpc>
                          <a:spcPct val="107000"/>
                        </a:lnSpc>
                        <a:spcAft>
                          <a:spcPts val="0"/>
                        </a:spcAft>
                      </a:pPr>
                      <a:r>
                        <a:rPr lang="pt-PT" sz="800" dirty="0">
                          <a:effectLst/>
                        </a:rPr>
                        <a:t>Maria Manuela Portela/Elisabeth </a:t>
                      </a:r>
                      <a:r>
                        <a:rPr lang="pt-PT" sz="800" dirty="0" err="1">
                          <a:effectLst/>
                        </a:rPr>
                        <a:t>Sundheim</a:t>
                      </a:r>
                      <a:r>
                        <a:rPr lang="pt-PT" sz="800" dirty="0">
                          <a:effectLst/>
                        </a:rPr>
                        <a:t> </a:t>
                      </a:r>
                      <a:r>
                        <a:rPr lang="pt-PT" sz="800" dirty="0" err="1">
                          <a:effectLst/>
                        </a:rPr>
                        <a:t>Hoff</a:t>
                      </a:r>
                      <a:endParaRPr lang="pt-PT"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7288" marR="47288" marT="0" marB="0"/>
                </a:tc>
              </a:tr>
              <a:tr h="371077">
                <a:tc>
                  <a:txBody>
                    <a:bodyPr/>
                    <a:lstStyle/>
                    <a:p>
                      <a:pPr marL="255905" indent="-255905" algn="ctr">
                        <a:lnSpc>
                          <a:spcPct val="107000"/>
                        </a:lnSpc>
                        <a:spcAft>
                          <a:spcPts val="0"/>
                        </a:spcAft>
                        <a:tabLst>
                          <a:tab pos="252095" algn="l"/>
                        </a:tabLst>
                      </a:pPr>
                      <a:r>
                        <a:rPr lang="en-US" sz="800" kern="1200">
                          <a:effectLst/>
                        </a:rPr>
                        <a:t>1.2 </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47288" marR="47288" marT="0" marB="0"/>
                </a:tc>
                <a:tc>
                  <a:txBody>
                    <a:bodyPr/>
                    <a:lstStyle/>
                    <a:p>
                      <a:pPr algn="just">
                        <a:lnSpc>
                          <a:spcPct val="107000"/>
                        </a:lnSpc>
                        <a:spcAft>
                          <a:spcPts val="0"/>
                        </a:spcAft>
                        <a:tabLst>
                          <a:tab pos="252095" algn="l"/>
                        </a:tabLst>
                      </a:pPr>
                      <a:r>
                        <a:rPr lang="en-US" sz="800">
                          <a:effectLst/>
                        </a:rPr>
                        <a:t>Analyse of EU innovations in  water policy and EU recommendations and legislation in water sector </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47288" marR="47288" marT="0" marB="0"/>
                </a:tc>
                <a:tc>
                  <a:txBody>
                    <a:bodyPr/>
                    <a:lstStyle/>
                    <a:p>
                      <a:pPr>
                        <a:lnSpc>
                          <a:spcPct val="107000"/>
                        </a:lnSpc>
                        <a:spcAft>
                          <a:spcPts val="0"/>
                        </a:spcAft>
                      </a:pPr>
                      <a:r>
                        <a:rPr lang="en-US" sz="800">
                          <a:effectLst/>
                        </a:rPr>
                        <a:t>Elisabeth Sundheim Hoff/Barbara Karleuša</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47288" marR="47288" marT="0" marB="0"/>
                </a:tc>
              </a:tr>
              <a:tr h="247384">
                <a:tc>
                  <a:txBody>
                    <a:bodyPr/>
                    <a:lstStyle/>
                    <a:p>
                      <a:pPr marL="255905" indent="-255905" algn="ctr">
                        <a:lnSpc>
                          <a:spcPct val="107000"/>
                        </a:lnSpc>
                        <a:spcAft>
                          <a:spcPts val="0"/>
                        </a:spcAft>
                        <a:tabLst>
                          <a:tab pos="252095" algn="l"/>
                        </a:tabLst>
                      </a:pPr>
                      <a:r>
                        <a:rPr lang="en-US" sz="800" kern="1200">
                          <a:effectLst/>
                        </a:rPr>
                        <a:t>1.3 </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47288" marR="47288" marT="0" marB="0"/>
                </a:tc>
                <a:tc>
                  <a:txBody>
                    <a:bodyPr/>
                    <a:lstStyle/>
                    <a:p>
                      <a:pPr algn="just">
                        <a:lnSpc>
                          <a:spcPct val="107000"/>
                        </a:lnSpc>
                        <a:spcAft>
                          <a:spcPts val="0"/>
                        </a:spcAft>
                        <a:tabLst>
                          <a:tab pos="252095" algn="l"/>
                        </a:tabLst>
                      </a:pPr>
                      <a:r>
                        <a:rPr lang="en-US" sz="800">
                          <a:effectLst/>
                        </a:rPr>
                        <a:t>Analyse of existing curricula related to WRM in both EU and WB partner countries     </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47288" marR="47288" marT="0" marB="0"/>
                </a:tc>
                <a:tc>
                  <a:txBody>
                    <a:bodyPr/>
                    <a:lstStyle/>
                    <a:p>
                      <a:pPr>
                        <a:lnSpc>
                          <a:spcPct val="107000"/>
                        </a:lnSpc>
                        <a:spcAft>
                          <a:spcPts val="0"/>
                        </a:spcAft>
                      </a:pPr>
                      <a:r>
                        <a:rPr lang="pt-PT" sz="800">
                          <a:effectLst/>
                        </a:rPr>
                        <a:t>Maria Mavrova-Guirguinova/Maria Manuela Portela</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47288" marR="47288" marT="0" marB="0"/>
                </a:tc>
              </a:tr>
              <a:tr h="393188">
                <a:tc>
                  <a:txBody>
                    <a:bodyPr/>
                    <a:lstStyle/>
                    <a:p>
                      <a:pPr marL="255905" indent="-255905" algn="ctr">
                        <a:lnSpc>
                          <a:spcPct val="107000"/>
                        </a:lnSpc>
                        <a:spcAft>
                          <a:spcPts val="0"/>
                        </a:spcAft>
                        <a:tabLst>
                          <a:tab pos="252095" algn="l"/>
                        </a:tabLst>
                      </a:pPr>
                      <a:r>
                        <a:rPr lang="en-US" sz="800" kern="1200">
                          <a:effectLst/>
                        </a:rPr>
                        <a:t>1.4</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47288" marR="47288" marT="0" marB="0"/>
                </a:tc>
                <a:tc>
                  <a:txBody>
                    <a:bodyPr/>
                    <a:lstStyle/>
                    <a:p>
                      <a:pPr algn="just">
                        <a:lnSpc>
                          <a:spcPct val="107000"/>
                        </a:lnSpc>
                        <a:spcAft>
                          <a:spcPts val="0"/>
                        </a:spcAft>
                        <a:tabLst>
                          <a:tab pos="252095" algn="l"/>
                        </a:tabLst>
                      </a:pPr>
                      <a:r>
                        <a:rPr lang="en-US" sz="800">
                          <a:effectLst/>
                        </a:rPr>
                        <a:t>Identification of needed laboratory resources in WB HEIs and alignment with formed EU HEIs WRM laboratory equipment list </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47288" marR="47288" marT="0" marB="0"/>
                </a:tc>
                <a:tc>
                  <a:txBody>
                    <a:bodyPr/>
                    <a:lstStyle/>
                    <a:p>
                      <a:pPr>
                        <a:lnSpc>
                          <a:spcPct val="107000"/>
                        </a:lnSpc>
                        <a:spcAft>
                          <a:spcPts val="0"/>
                        </a:spcAft>
                      </a:pPr>
                      <a:r>
                        <a:rPr lang="en-US" sz="800" dirty="0">
                          <a:effectLst/>
                        </a:rPr>
                        <a:t>Barbara </a:t>
                      </a:r>
                      <a:r>
                        <a:rPr lang="en-US" sz="800" dirty="0" err="1">
                          <a:effectLst/>
                        </a:rPr>
                        <a:t>Karleuša</a:t>
                      </a:r>
                      <a:endParaRPr lang="pt-PT"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7288" marR="47288" marT="0" marB="0"/>
                </a:tc>
              </a:tr>
              <a:tr h="247384">
                <a:tc>
                  <a:txBody>
                    <a:bodyPr/>
                    <a:lstStyle/>
                    <a:p>
                      <a:pPr marL="255905" indent="-255905" algn="ctr">
                        <a:lnSpc>
                          <a:spcPct val="107000"/>
                        </a:lnSpc>
                        <a:spcAft>
                          <a:spcPts val="0"/>
                        </a:spcAft>
                        <a:tabLst>
                          <a:tab pos="252095" algn="l"/>
                        </a:tabLst>
                      </a:pPr>
                      <a:r>
                        <a:rPr lang="en-US" sz="800" kern="1200">
                          <a:effectLst/>
                        </a:rPr>
                        <a:t>1.5</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47288" marR="47288" marT="0" marB="0"/>
                </a:tc>
                <a:tc>
                  <a:txBody>
                    <a:bodyPr/>
                    <a:lstStyle/>
                    <a:p>
                      <a:pPr algn="just">
                        <a:lnSpc>
                          <a:spcPct val="107000"/>
                        </a:lnSpc>
                        <a:spcAft>
                          <a:spcPts val="0"/>
                        </a:spcAft>
                        <a:tabLst>
                          <a:tab pos="252095" algn="l"/>
                        </a:tabLst>
                      </a:pPr>
                      <a:r>
                        <a:rPr lang="en-US" sz="800">
                          <a:effectLst/>
                        </a:rPr>
                        <a:t>Workshop on innovative practices in the EU water sector: barriers and opportunities </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47288" marR="47288" marT="0" marB="0"/>
                </a:tc>
                <a:tc>
                  <a:txBody>
                    <a:bodyPr/>
                    <a:lstStyle/>
                    <a:p>
                      <a:pPr algn="just">
                        <a:lnSpc>
                          <a:spcPct val="107000"/>
                        </a:lnSpc>
                        <a:spcAft>
                          <a:spcPts val="0"/>
                        </a:spcAft>
                      </a:pPr>
                      <a:r>
                        <a:rPr lang="pt-PT" sz="800">
                          <a:effectLst/>
                        </a:rPr>
                        <a:t>Elisabeth Sundheim Hoff /Maria Manuela Portela</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47288" marR="47288" marT="0" marB="0"/>
                </a:tc>
              </a:tr>
              <a:tr h="247384">
                <a:tc>
                  <a:txBody>
                    <a:bodyPr/>
                    <a:lstStyle/>
                    <a:p>
                      <a:pPr marL="255905" indent="-255905" algn="ctr">
                        <a:lnSpc>
                          <a:spcPts val="1420"/>
                        </a:lnSpc>
                        <a:spcAft>
                          <a:spcPts val="0"/>
                        </a:spcAft>
                        <a:tabLst>
                          <a:tab pos="252095" algn="l"/>
                        </a:tabLst>
                      </a:pPr>
                      <a:r>
                        <a:rPr lang="en-US" sz="800" kern="1200">
                          <a:effectLst/>
                        </a:rPr>
                        <a:t>2.1 </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47288" marR="47288" marT="0" marB="0"/>
                </a:tc>
                <a:tc>
                  <a:txBody>
                    <a:bodyPr/>
                    <a:lstStyle/>
                    <a:p>
                      <a:pPr algn="just">
                        <a:lnSpc>
                          <a:spcPct val="107000"/>
                        </a:lnSpc>
                        <a:spcAft>
                          <a:spcPts val="0"/>
                        </a:spcAft>
                        <a:tabLst>
                          <a:tab pos="252095" algn="l"/>
                        </a:tabLst>
                      </a:pPr>
                      <a:r>
                        <a:rPr lang="en-US" sz="800">
                          <a:effectLst/>
                        </a:rPr>
                        <a:t>Development of specific competencies and learning outcomes of curricula in WB</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47288" marR="47288" marT="0" marB="0"/>
                </a:tc>
                <a:tc>
                  <a:txBody>
                    <a:bodyPr/>
                    <a:lstStyle/>
                    <a:p>
                      <a:pPr algn="just">
                        <a:lnSpc>
                          <a:spcPct val="107000"/>
                        </a:lnSpc>
                        <a:spcAft>
                          <a:spcPts val="0"/>
                        </a:spcAft>
                      </a:pPr>
                      <a:r>
                        <a:rPr lang="en-US" sz="800">
                          <a:effectLst/>
                        </a:rPr>
                        <a:t>Elisabeth Sundheim Hoff/Barbara Karleuša</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47288" marR="47288" marT="0" marB="0"/>
                </a:tc>
              </a:tr>
              <a:tr h="123692">
                <a:tc>
                  <a:txBody>
                    <a:bodyPr/>
                    <a:lstStyle/>
                    <a:p>
                      <a:pPr marL="255905" indent="-255905" algn="ctr">
                        <a:lnSpc>
                          <a:spcPct val="107000"/>
                        </a:lnSpc>
                        <a:spcAft>
                          <a:spcPts val="0"/>
                        </a:spcAft>
                        <a:tabLst>
                          <a:tab pos="252095" algn="l"/>
                        </a:tabLst>
                      </a:pPr>
                      <a:r>
                        <a:rPr lang="en-US" sz="800" kern="1200">
                          <a:effectLst/>
                        </a:rPr>
                        <a:t>2.2 </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47288" marR="47288" marT="0" marB="0"/>
                </a:tc>
                <a:tc>
                  <a:txBody>
                    <a:bodyPr/>
                    <a:lstStyle/>
                    <a:p>
                      <a:pPr algn="just">
                        <a:lnSpc>
                          <a:spcPct val="107000"/>
                        </a:lnSpc>
                        <a:spcAft>
                          <a:spcPts val="0"/>
                        </a:spcAft>
                        <a:tabLst>
                          <a:tab pos="252095" algn="l"/>
                        </a:tabLst>
                      </a:pPr>
                      <a:r>
                        <a:rPr lang="en-US" sz="800">
                          <a:effectLst/>
                        </a:rPr>
                        <a:t>Development of courses content and syllabi</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47288" marR="47288" marT="0" marB="0"/>
                </a:tc>
                <a:tc>
                  <a:txBody>
                    <a:bodyPr/>
                    <a:lstStyle/>
                    <a:p>
                      <a:pPr algn="just">
                        <a:lnSpc>
                          <a:spcPct val="107000"/>
                        </a:lnSpc>
                        <a:spcAft>
                          <a:spcPts val="0"/>
                        </a:spcAft>
                      </a:pPr>
                      <a:r>
                        <a:rPr lang="pt-PT" sz="800">
                          <a:effectLst/>
                        </a:rPr>
                        <a:t>Maria Mavrova-Guirguinova</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47288" marR="47288" marT="0" marB="0"/>
                </a:tc>
              </a:tr>
              <a:tr h="247384">
                <a:tc>
                  <a:txBody>
                    <a:bodyPr/>
                    <a:lstStyle/>
                    <a:p>
                      <a:pPr marL="255905" indent="-255905" algn="ctr">
                        <a:lnSpc>
                          <a:spcPct val="107000"/>
                        </a:lnSpc>
                        <a:spcAft>
                          <a:spcPts val="0"/>
                        </a:spcAft>
                        <a:tabLst>
                          <a:tab pos="252095" algn="l"/>
                        </a:tabLst>
                      </a:pPr>
                      <a:r>
                        <a:rPr lang="en-US" sz="800" kern="1200">
                          <a:effectLst/>
                        </a:rPr>
                        <a:t>2.3 </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47288" marR="47288" marT="0" marB="0"/>
                </a:tc>
                <a:tc>
                  <a:txBody>
                    <a:bodyPr/>
                    <a:lstStyle/>
                    <a:p>
                      <a:pPr algn="just">
                        <a:lnSpc>
                          <a:spcPct val="107000"/>
                        </a:lnSpc>
                        <a:spcAft>
                          <a:spcPts val="0"/>
                        </a:spcAft>
                        <a:tabLst>
                          <a:tab pos="252095" algn="l"/>
                        </a:tabLst>
                      </a:pPr>
                      <a:r>
                        <a:rPr lang="en-US" sz="800">
                          <a:effectLst/>
                        </a:rPr>
                        <a:t>Innovation of existing and development of new master curricula for WRM in WB </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47288" marR="47288" marT="0" marB="0"/>
                </a:tc>
                <a:tc>
                  <a:txBody>
                    <a:bodyPr/>
                    <a:lstStyle/>
                    <a:p>
                      <a:pPr algn="just">
                        <a:lnSpc>
                          <a:spcPct val="107000"/>
                        </a:lnSpc>
                        <a:spcAft>
                          <a:spcPts val="0"/>
                        </a:spcAft>
                      </a:pPr>
                      <a:r>
                        <a:rPr lang="en-US" sz="800">
                          <a:effectLst/>
                        </a:rPr>
                        <a:t>Elisabeth Sundheim Hoff/Barbara Karleuša</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47288" marR="47288" marT="0" marB="0"/>
                </a:tc>
              </a:tr>
              <a:tr h="123692">
                <a:tc>
                  <a:txBody>
                    <a:bodyPr/>
                    <a:lstStyle/>
                    <a:p>
                      <a:pPr marL="255905" indent="-255905" algn="ctr">
                        <a:lnSpc>
                          <a:spcPct val="107000"/>
                        </a:lnSpc>
                        <a:spcAft>
                          <a:spcPts val="0"/>
                        </a:spcAft>
                        <a:tabLst>
                          <a:tab pos="252095" algn="l"/>
                        </a:tabLst>
                      </a:pPr>
                      <a:r>
                        <a:rPr lang="en-US" sz="800" kern="1200">
                          <a:effectLst/>
                        </a:rPr>
                        <a:t>2.4 </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47288" marR="47288" marT="0" marB="0"/>
                </a:tc>
                <a:tc>
                  <a:txBody>
                    <a:bodyPr/>
                    <a:lstStyle/>
                    <a:p>
                      <a:pPr algn="just">
                        <a:lnSpc>
                          <a:spcPct val="107000"/>
                        </a:lnSpc>
                        <a:spcAft>
                          <a:spcPts val="0"/>
                        </a:spcAft>
                        <a:tabLst>
                          <a:tab pos="252095" algn="l"/>
                        </a:tabLst>
                      </a:pPr>
                      <a:r>
                        <a:rPr lang="en-US" sz="800">
                          <a:effectLst/>
                        </a:rPr>
                        <a:t>Accreditation of master curricula</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47288" marR="47288" marT="0" marB="0"/>
                </a:tc>
                <a:tc>
                  <a:txBody>
                    <a:bodyPr/>
                    <a:lstStyle/>
                    <a:p>
                      <a:pPr algn="just">
                        <a:lnSpc>
                          <a:spcPct val="107000"/>
                        </a:lnSpc>
                        <a:spcAft>
                          <a:spcPts val="0"/>
                        </a:spcAft>
                      </a:pPr>
                      <a:r>
                        <a:rPr lang="en-US" sz="800" dirty="0">
                          <a:effectLst/>
                        </a:rPr>
                        <a:t>Barbara </a:t>
                      </a:r>
                      <a:r>
                        <a:rPr lang="en-US" sz="800" dirty="0" err="1">
                          <a:effectLst/>
                        </a:rPr>
                        <a:t>Karleuša</a:t>
                      </a:r>
                      <a:endParaRPr lang="pt-PT"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7288" marR="47288" marT="0" marB="0"/>
                </a:tc>
              </a:tr>
              <a:tr h="371077">
                <a:tc>
                  <a:txBody>
                    <a:bodyPr/>
                    <a:lstStyle/>
                    <a:p>
                      <a:pPr marL="255905" indent="-255905" algn="ctr">
                        <a:lnSpc>
                          <a:spcPts val="1200"/>
                        </a:lnSpc>
                        <a:spcAft>
                          <a:spcPts val="0"/>
                        </a:spcAft>
                        <a:tabLst>
                          <a:tab pos="252095" algn="l"/>
                        </a:tabLst>
                      </a:pPr>
                      <a:r>
                        <a:rPr lang="en-US" sz="800" kern="1200">
                          <a:effectLst/>
                        </a:rPr>
                        <a:t>2.5 </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47288" marR="47288" marT="0" marB="0"/>
                </a:tc>
                <a:tc>
                  <a:txBody>
                    <a:bodyPr/>
                    <a:lstStyle/>
                    <a:p>
                      <a:pPr algn="just">
                        <a:lnSpc>
                          <a:spcPct val="107000"/>
                        </a:lnSpc>
                        <a:spcAft>
                          <a:spcPts val="0"/>
                        </a:spcAft>
                        <a:tabLst>
                          <a:tab pos="252095" algn="l"/>
                        </a:tabLst>
                      </a:pPr>
                      <a:r>
                        <a:rPr lang="en-US" sz="800">
                          <a:effectLst/>
                        </a:rPr>
                        <a:t>Theme-based training of teaching staff for acquiring new teaching and learning methods</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47288" marR="47288" marT="0" marB="0"/>
                </a:tc>
                <a:tc>
                  <a:txBody>
                    <a:bodyPr/>
                    <a:lstStyle/>
                    <a:p>
                      <a:pPr algn="just">
                        <a:lnSpc>
                          <a:spcPct val="107000"/>
                        </a:lnSpc>
                        <a:spcAft>
                          <a:spcPts val="0"/>
                        </a:spcAft>
                      </a:pPr>
                      <a:r>
                        <a:rPr lang="en-US" sz="800" dirty="0">
                          <a:effectLst/>
                        </a:rPr>
                        <a:t>Maria Manuela Portela</a:t>
                      </a:r>
                      <a:endParaRPr lang="pt-PT"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7288" marR="47288" marT="0" marB="0"/>
                </a:tc>
              </a:tr>
              <a:tr h="371077">
                <a:tc>
                  <a:txBody>
                    <a:bodyPr/>
                    <a:lstStyle/>
                    <a:p>
                      <a:pPr marL="255905" indent="-255905" algn="ctr">
                        <a:lnSpc>
                          <a:spcPts val="1200"/>
                        </a:lnSpc>
                        <a:spcAft>
                          <a:spcPts val="0"/>
                        </a:spcAft>
                        <a:tabLst>
                          <a:tab pos="252095" algn="l"/>
                        </a:tabLst>
                      </a:pPr>
                      <a:r>
                        <a:rPr lang="en-US" sz="800" kern="1200">
                          <a:effectLst/>
                        </a:rPr>
                        <a:t>2.6</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47288" marR="47288" marT="0" marB="0"/>
                </a:tc>
                <a:tc>
                  <a:txBody>
                    <a:bodyPr/>
                    <a:lstStyle/>
                    <a:p>
                      <a:pPr algn="just">
                        <a:lnSpc>
                          <a:spcPct val="107000"/>
                        </a:lnSpc>
                        <a:spcAft>
                          <a:spcPts val="0"/>
                        </a:spcAft>
                        <a:tabLst>
                          <a:tab pos="252095" algn="l"/>
                        </a:tabLst>
                      </a:pPr>
                      <a:r>
                        <a:rPr lang="en-US" sz="800">
                          <a:effectLst/>
                        </a:rPr>
                        <a:t>Purchasing of literature, software and laboratory equipment, installation and activation</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47288" marR="47288" marT="0" marB="0"/>
                </a:tc>
                <a:tc>
                  <a:txBody>
                    <a:bodyPr/>
                    <a:lstStyle/>
                    <a:p>
                      <a:pPr algn="just">
                        <a:lnSpc>
                          <a:spcPts val="1200"/>
                        </a:lnSpc>
                        <a:spcAft>
                          <a:spcPts val="0"/>
                        </a:spcAft>
                      </a:pPr>
                      <a:r>
                        <a:rPr lang="pt-PT" sz="800">
                          <a:effectLst/>
                        </a:rPr>
                        <a:t>Milan Gocić/Maria Mavrova-Guirguinova</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47288" marR="47288" marT="0" marB="0"/>
                </a:tc>
              </a:tr>
              <a:tr h="247384">
                <a:tc>
                  <a:txBody>
                    <a:bodyPr/>
                    <a:lstStyle/>
                    <a:p>
                      <a:pPr marL="255905" indent="-255905" algn="ctr">
                        <a:lnSpc>
                          <a:spcPct val="107000"/>
                        </a:lnSpc>
                        <a:spcAft>
                          <a:spcPts val="0"/>
                        </a:spcAft>
                        <a:tabLst>
                          <a:tab pos="252095" algn="l"/>
                        </a:tabLst>
                      </a:pPr>
                      <a:r>
                        <a:rPr lang="en-US" sz="800" kern="1200">
                          <a:effectLst/>
                        </a:rPr>
                        <a:t>3.1 </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47288" marR="47288" marT="0" marB="0"/>
                </a:tc>
                <a:tc>
                  <a:txBody>
                    <a:bodyPr/>
                    <a:lstStyle/>
                    <a:p>
                      <a:pPr algn="just">
                        <a:lnSpc>
                          <a:spcPct val="107000"/>
                        </a:lnSpc>
                        <a:spcAft>
                          <a:spcPts val="0"/>
                        </a:spcAft>
                        <a:tabLst>
                          <a:tab pos="252095" algn="l"/>
                        </a:tabLst>
                      </a:pPr>
                      <a:r>
                        <a:rPr lang="en-US" sz="800">
                          <a:effectLst/>
                        </a:rPr>
                        <a:t>Introduction with LLL courses for professionals in water sector in EU</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47288" marR="47288" marT="0" marB="0"/>
                </a:tc>
                <a:tc>
                  <a:txBody>
                    <a:bodyPr/>
                    <a:lstStyle/>
                    <a:p>
                      <a:pPr algn="just">
                        <a:lnSpc>
                          <a:spcPct val="107000"/>
                        </a:lnSpc>
                        <a:spcAft>
                          <a:spcPts val="0"/>
                        </a:spcAft>
                      </a:pPr>
                      <a:r>
                        <a:rPr lang="en-US" sz="800">
                          <a:effectLst/>
                        </a:rPr>
                        <a:t>Elisabeth Sundheim Hoff</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47288" marR="47288" marT="0" marB="0"/>
                </a:tc>
              </a:tr>
              <a:tr h="247384">
                <a:tc>
                  <a:txBody>
                    <a:bodyPr/>
                    <a:lstStyle/>
                    <a:p>
                      <a:pPr marL="255905" indent="-255905" algn="ctr">
                        <a:lnSpc>
                          <a:spcPct val="107000"/>
                        </a:lnSpc>
                        <a:spcAft>
                          <a:spcPts val="0"/>
                        </a:spcAft>
                        <a:tabLst>
                          <a:tab pos="252095" algn="l"/>
                        </a:tabLst>
                      </a:pPr>
                      <a:r>
                        <a:rPr lang="en-US" sz="800" kern="1200">
                          <a:effectLst/>
                        </a:rPr>
                        <a:t>3.2 </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47288" marR="47288" marT="0" marB="0"/>
                </a:tc>
                <a:tc>
                  <a:txBody>
                    <a:bodyPr/>
                    <a:lstStyle/>
                    <a:p>
                      <a:pPr algn="just">
                        <a:lnSpc>
                          <a:spcPct val="107000"/>
                        </a:lnSpc>
                        <a:spcAft>
                          <a:spcPts val="0"/>
                        </a:spcAft>
                        <a:tabLst>
                          <a:tab pos="252095" algn="l"/>
                        </a:tabLst>
                      </a:pPr>
                      <a:r>
                        <a:rPr lang="en-US" sz="800">
                          <a:effectLst/>
                        </a:rPr>
                        <a:t>Analyse of water sector needs for LLL courses in WB</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47288" marR="47288" marT="0" marB="0"/>
                </a:tc>
                <a:tc>
                  <a:txBody>
                    <a:bodyPr/>
                    <a:lstStyle/>
                    <a:p>
                      <a:pPr algn="just">
                        <a:lnSpc>
                          <a:spcPts val="1200"/>
                        </a:lnSpc>
                        <a:spcAft>
                          <a:spcPts val="0"/>
                        </a:spcAft>
                      </a:pPr>
                      <a:r>
                        <a:rPr lang="en-US" sz="800">
                          <a:effectLst/>
                        </a:rPr>
                        <a:t>Barbara Karleuša</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47288" marR="47288" marT="0" marB="0"/>
                </a:tc>
              </a:tr>
              <a:tr h="247384">
                <a:tc>
                  <a:txBody>
                    <a:bodyPr/>
                    <a:lstStyle/>
                    <a:p>
                      <a:pPr marL="255905" indent="-255905" algn="ctr">
                        <a:lnSpc>
                          <a:spcPts val="1320"/>
                        </a:lnSpc>
                        <a:spcAft>
                          <a:spcPts val="0"/>
                        </a:spcAft>
                        <a:tabLst>
                          <a:tab pos="252095" algn="l"/>
                        </a:tabLst>
                      </a:pPr>
                      <a:r>
                        <a:rPr lang="en-US" sz="800" kern="1200">
                          <a:effectLst/>
                        </a:rPr>
                        <a:t>3.3 </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47288" marR="47288" marT="0" marB="0"/>
                </a:tc>
                <a:tc>
                  <a:txBody>
                    <a:bodyPr/>
                    <a:lstStyle/>
                    <a:p>
                      <a:pPr algn="just">
                        <a:lnSpc>
                          <a:spcPct val="107000"/>
                        </a:lnSpc>
                        <a:spcAft>
                          <a:spcPts val="0"/>
                        </a:spcAft>
                        <a:tabLst>
                          <a:tab pos="252095" algn="l"/>
                        </a:tabLst>
                      </a:pPr>
                      <a:r>
                        <a:rPr lang="en-US" sz="800">
                          <a:effectLst/>
                        </a:rPr>
                        <a:t>Development of trainings’ content and corresponding educational material</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47288" marR="47288" marT="0" marB="0"/>
                </a:tc>
                <a:tc>
                  <a:txBody>
                    <a:bodyPr/>
                    <a:lstStyle/>
                    <a:p>
                      <a:pPr algn="just">
                        <a:lnSpc>
                          <a:spcPct val="107000"/>
                        </a:lnSpc>
                        <a:spcAft>
                          <a:spcPts val="0"/>
                        </a:spcAft>
                      </a:pPr>
                      <a:r>
                        <a:rPr lang="pt-PT" sz="800">
                          <a:effectLst/>
                        </a:rPr>
                        <a:t>Maria Mavrova-Guirguinova/Maria Manuela Portela</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47288" marR="47288" marT="0" marB="0"/>
                </a:tc>
              </a:tr>
              <a:tr h="247384">
                <a:tc>
                  <a:txBody>
                    <a:bodyPr/>
                    <a:lstStyle/>
                    <a:p>
                      <a:pPr marL="255905" indent="-255905" algn="ctr">
                        <a:lnSpc>
                          <a:spcPct val="107000"/>
                        </a:lnSpc>
                        <a:spcAft>
                          <a:spcPts val="0"/>
                        </a:spcAft>
                        <a:tabLst>
                          <a:tab pos="252095" algn="l"/>
                        </a:tabLst>
                      </a:pPr>
                      <a:r>
                        <a:rPr lang="en-US" sz="800" kern="1200">
                          <a:effectLst/>
                        </a:rPr>
                        <a:t>4.1 </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47288" marR="47288" marT="0" marB="0"/>
                </a:tc>
                <a:tc>
                  <a:txBody>
                    <a:bodyPr/>
                    <a:lstStyle/>
                    <a:p>
                      <a:pPr algn="just">
                        <a:lnSpc>
                          <a:spcPct val="107000"/>
                        </a:lnSpc>
                        <a:spcAft>
                          <a:spcPts val="0"/>
                        </a:spcAft>
                        <a:tabLst>
                          <a:tab pos="252095" algn="l"/>
                        </a:tabLst>
                      </a:pPr>
                      <a:r>
                        <a:rPr lang="en-US" sz="800">
                          <a:effectLst/>
                        </a:rPr>
                        <a:t>Implementation of developed master curricula</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47288" marR="47288" marT="0" marB="0"/>
                </a:tc>
                <a:tc>
                  <a:txBody>
                    <a:bodyPr/>
                    <a:lstStyle/>
                    <a:p>
                      <a:pPr algn="just">
                        <a:lnSpc>
                          <a:spcPts val="1200"/>
                        </a:lnSpc>
                        <a:spcAft>
                          <a:spcPts val="0"/>
                        </a:spcAft>
                      </a:pPr>
                      <a:r>
                        <a:rPr lang="en-US" sz="800">
                          <a:effectLst/>
                        </a:rPr>
                        <a:t>Maria Mavrova-Guirguinova</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47288" marR="47288" marT="0" marB="0"/>
                </a:tc>
              </a:tr>
              <a:tr h="247384">
                <a:tc>
                  <a:txBody>
                    <a:bodyPr/>
                    <a:lstStyle/>
                    <a:p>
                      <a:pPr marL="255905" indent="-255905" algn="ctr">
                        <a:lnSpc>
                          <a:spcPct val="107000"/>
                        </a:lnSpc>
                        <a:spcAft>
                          <a:spcPts val="0"/>
                        </a:spcAft>
                        <a:tabLst>
                          <a:tab pos="252095" algn="l"/>
                        </a:tabLst>
                      </a:pPr>
                      <a:r>
                        <a:rPr lang="en-US" sz="800" kern="1200">
                          <a:effectLst/>
                        </a:rPr>
                        <a:t>4.2 </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47288" marR="47288" marT="0" marB="0"/>
                </a:tc>
                <a:tc>
                  <a:txBody>
                    <a:bodyPr/>
                    <a:lstStyle/>
                    <a:p>
                      <a:pPr algn="just">
                        <a:lnSpc>
                          <a:spcPct val="107000"/>
                        </a:lnSpc>
                        <a:spcAft>
                          <a:spcPts val="0"/>
                        </a:spcAft>
                        <a:tabLst>
                          <a:tab pos="252095" algn="l"/>
                        </a:tabLst>
                      </a:pPr>
                      <a:r>
                        <a:rPr lang="en-US" sz="800">
                          <a:effectLst/>
                        </a:rPr>
                        <a:t>Implementation of trainings for professionals in water sector</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47288" marR="47288" marT="0" marB="0"/>
                </a:tc>
                <a:tc>
                  <a:txBody>
                    <a:bodyPr/>
                    <a:lstStyle/>
                    <a:p>
                      <a:pPr algn="just">
                        <a:lnSpc>
                          <a:spcPct val="107000"/>
                        </a:lnSpc>
                        <a:spcAft>
                          <a:spcPts val="0"/>
                        </a:spcAft>
                      </a:pPr>
                      <a:r>
                        <a:rPr lang="en-US" sz="800" dirty="0">
                          <a:effectLst/>
                        </a:rPr>
                        <a:t>Elisabeth </a:t>
                      </a:r>
                      <a:r>
                        <a:rPr lang="en-US" sz="800" dirty="0" err="1">
                          <a:effectLst/>
                        </a:rPr>
                        <a:t>Sundheim</a:t>
                      </a:r>
                      <a:r>
                        <a:rPr lang="en-US" sz="800" dirty="0">
                          <a:effectLst/>
                        </a:rPr>
                        <a:t> Hoff</a:t>
                      </a:r>
                      <a:endParaRPr lang="pt-PT"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7288" marR="47288" marT="0" marB="0"/>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xmlns="" val="3662945246"/>
              </p:ext>
            </p:extLst>
          </p:nvPr>
        </p:nvGraphicFramePr>
        <p:xfrm>
          <a:off x="4495800" y="1610513"/>
          <a:ext cx="4447007" cy="4655993"/>
        </p:xfrm>
        <a:graphic>
          <a:graphicData uri="http://schemas.openxmlformats.org/drawingml/2006/table">
            <a:tbl>
              <a:tblPr firstRow="1" firstCol="1" bandRow="1">
                <a:tableStyleId>{5C22544A-7EE6-4342-B048-85BDC9FD1C3A}</a:tableStyleId>
              </a:tblPr>
              <a:tblGrid>
                <a:gridCol w="272730"/>
                <a:gridCol w="2045720"/>
                <a:gridCol w="2128557"/>
              </a:tblGrid>
              <a:tr h="232523">
                <a:tc>
                  <a:txBody>
                    <a:bodyPr/>
                    <a:lstStyle/>
                    <a:p>
                      <a:pPr marL="255905" indent="-255905" algn="ctr">
                        <a:lnSpc>
                          <a:spcPct val="107000"/>
                        </a:lnSpc>
                        <a:spcAft>
                          <a:spcPts val="0"/>
                        </a:spcAft>
                        <a:tabLst>
                          <a:tab pos="252095" algn="l"/>
                        </a:tabLst>
                      </a:pPr>
                      <a:r>
                        <a:rPr lang="en-US" sz="800" kern="1200" dirty="0">
                          <a:effectLst/>
                        </a:rPr>
                        <a:t>4.3 </a:t>
                      </a:r>
                      <a:endParaRPr lang="pt-PT"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2318" marR="52318" marT="0" marB="0"/>
                </a:tc>
                <a:tc>
                  <a:txBody>
                    <a:bodyPr/>
                    <a:lstStyle/>
                    <a:p>
                      <a:pPr algn="just">
                        <a:lnSpc>
                          <a:spcPct val="107000"/>
                        </a:lnSpc>
                        <a:spcAft>
                          <a:spcPts val="0"/>
                        </a:spcAft>
                        <a:tabLst>
                          <a:tab pos="252095" algn="l"/>
                        </a:tabLst>
                      </a:pPr>
                      <a:r>
                        <a:rPr lang="en-US" sz="800">
                          <a:effectLst/>
                        </a:rPr>
                        <a:t>Self-evaluation of master curricula</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52318" marR="52318" marT="0" marB="0"/>
                </a:tc>
                <a:tc>
                  <a:txBody>
                    <a:bodyPr/>
                    <a:lstStyle/>
                    <a:p>
                      <a:pPr algn="just">
                        <a:lnSpc>
                          <a:spcPts val="1200"/>
                        </a:lnSpc>
                        <a:spcAft>
                          <a:spcPts val="0"/>
                        </a:spcAft>
                      </a:pPr>
                      <a:r>
                        <a:rPr lang="pt-PT" sz="800">
                          <a:effectLst/>
                        </a:rPr>
                        <a:t>Maria Manuela Portela/ Maria Mavrova-Guirguinova</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52318" marR="52318" marT="0" marB="0"/>
                </a:tc>
              </a:tr>
              <a:tr h="273699">
                <a:tc>
                  <a:txBody>
                    <a:bodyPr/>
                    <a:lstStyle/>
                    <a:p>
                      <a:pPr marL="255905" indent="-255905" algn="ctr">
                        <a:lnSpc>
                          <a:spcPct val="107000"/>
                        </a:lnSpc>
                        <a:spcAft>
                          <a:spcPts val="0"/>
                        </a:spcAft>
                        <a:tabLst>
                          <a:tab pos="252095" algn="l"/>
                        </a:tabLst>
                      </a:pPr>
                      <a:r>
                        <a:rPr lang="en-US" sz="800" kern="1200">
                          <a:effectLst/>
                        </a:rPr>
                        <a:t>4.4 </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52318" marR="52318" marT="0" marB="0"/>
                </a:tc>
                <a:tc>
                  <a:txBody>
                    <a:bodyPr/>
                    <a:lstStyle/>
                    <a:p>
                      <a:pPr algn="just">
                        <a:lnSpc>
                          <a:spcPct val="107000"/>
                        </a:lnSpc>
                        <a:spcAft>
                          <a:spcPts val="0"/>
                        </a:spcAft>
                        <a:tabLst>
                          <a:tab pos="252095" algn="l"/>
                        </a:tabLst>
                      </a:pPr>
                      <a:r>
                        <a:rPr lang="en-US" sz="800">
                          <a:effectLst/>
                        </a:rPr>
                        <a:t>Self-evaluation of trainings for professionals in water sector</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52318" marR="52318" marT="0" marB="0"/>
                </a:tc>
                <a:tc>
                  <a:txBody>
                    <a:bodyPr/>
                    <a:lstStyle/>
                    <a:p>
                      <a:pPr algn="just">
                        <a:lnSpc>
                          <a:spcPct val="107000"/>
                        </a:lnSpc>
                        <a:spcAft>
                          <a:spcPts val="0"/>
                        </a:spcAft>
                      </a:pPr>
                      <a:r>
                        <a:rPr lang="pt-PT" sz="800">
                          <a:effectLst/>
                        </a:rPr>
                        <a:t>Maria Manuela Portela/ Maria Mavrova-Guirguinova</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52318" marR="52318" marT="0" marB="0"/>
                </a:tc>
              </a:tr>
              <a:tr h="348785">
                <a:tc>
                  <a:txBody>
                    <a:bodyPr/>
                    <a:lstStyle/>
                    <a:p>
                      <a:pPr marL="255905" indent="-255905" algn="ctr">
                        <a:lnSpc>
                          <a:spcPct val="107000"/>
                        </a:lnSpc>
                        <a:spcAft>
                          <a:spcPts val="0"/>
                        </a:spcAft>
                        <a:tabLst>
                          <a:tab pos="252095" algn="l"/>
                        </a:tabLst>
                      </a:pPr>
                      <a:r>
                        <a:rPr lang="en-US" sz="800" kern="1200">
                          <a:effectLst/>
                        </a:rPr>
                        <a:t>5.1 </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52318" marR="52318" marT="0" marB="0"/>
                </a:tc>
                <a:tc>
                  <a:txBody>
                    <a:bodyPr/>
                    <a:lstStyle/>
                    <a:p>
                      <a:pPr algn="just">
                        <a:lnSpc>
                          <a:spcPct val="107000"/>
                        </a:lnSpc>
                        <a:spcAft>
                          <a:spcPts val="0"/>
                        </a:spcAft>
                        <a:tabLst>
                          <a:tab pos="252095" algn="l"/>
                        </a:tabLst>
                      </a:pPr>
                      <a:r>
                        <a:rPr lang="en-US" sz="800">
                          <a:effectLst/>
                        </a:rPr>
                        <a:t>Development of the Quality and Assurance Plan</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52318" marR="52318" marT="0" marB="0"/>
                </a:tc>
                <a:tc>
                  <a:txBody>
                    <a:bodyPr/>
                    <a:lstStyle/>
                    <a:p>
                      <a:pPr algn="just">
                        <a:lnSpc>
                          <a:spcPts val="1200"/>
                        </a:lnSpc>
                        <a:spcAft>
                          <a:spcPts val="0"/>
                        </a:spcAft>
                      </a:pPr>
                      <a:r>
                        <a:rPr lang="pt-PT" sz="800" dirty="0">
                          <a:effectLst/>
                        </a:rPr>
                        <a:t>Maria Manuela Portela/ Milan </a:t>
                      </a:r>
                      <a:r>
                        <a:rPr lang="pt-PT" sz="800" dirty="0" err="1">
                          <a:effectLst/>
                        </a:rPr>
                        <a:t>Gocić</a:t>
                      </a:r>
                      <a:r>
                        <a:rPr lang="pt-PT" sz="800" dirty="0">
                          <a:effectLst/>
                        </a:rPr>
                        <a:t>/Elisabeth </a:t>
                      </a:r>
                      <a:r>
                        <a:rPr lang="pt-PT" sz="800" dirty="0" err="1">
                          <a:effectLst/>
                        </a:rPr>
                        <a:t>Sundheim</a:t>
                      </a:r>
                      <a:r>
                        <a:rPr lang="pt-PT" sz="800" dirty="0">
                          <a:effectLst/>
                        </a:rPr>
                        <a:t> </a:t>
                      </a:r>
                      <a:r>
                        <a:rPr lang="pt-PT" sz="800" dirty="0" err="1">
                          <a:effectLst/>
                        </a:rPr>
                        <a:t>Hoff</a:t>
                      </a:r>
                      <a:r>
                        <a:rPr lang="pt-PT" sz="800" dirty="0">
                          <a:effectLst/>
                        </a:rPr>
                        <a:t>/Maria </a:t>
                      </a:r>
                      <a:r>
                        <a:rPr lang="pt-PT" sz="800" dirty="0" err="1">
                          <a:effectLst/>
                        </a:rPr>
                        <a:t>Mavrova-Guirguinova</a:t>
                      </a:r>
                      <a:r>
                        <a:rPr lang="pt-PT" sz="800" dirty="0">
                          <a:effectLst/>
                        </a:rPr>
                        <a:t>/Barbara </a:t>
                      </a:r>
                      <a:r>
                        <a:rPr lang="pt-PT" sz="800" dirty="0" err="1">
                          <a:effectLst/>
                        </a:rPr>
                        <a:t>Karleuša</a:t>
                      </a:r>
                      <a:endParaRPr lang="pt-PT"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2318" marR="52318" marT="0" marB="0"/>
                </a:tc>
              </a:tr>
              <a:tr h="410549">
                <a:tc>
                  <a:txBody>
                    <a:bodyPr/>
                    <a:lstStyle/>
                    <a:p>
                      <a:pPr marL="255905" indent="-255905" algn="ctr">
                        <a:lnSpc>
                          <a:spcPct val="107000"/>
                        </a:lnSpc>
                        <a:spcAft>
                          <a:spcPts val="0"/>
                        </a:spcAft>
                        <a:tabLst>
                          <a:tab pos="252095" algn="l"/>
                        </a:tabLst>
                      </a:pPr>
                      <a:r>
                        <a:rPr lang="en-US" sz="800" kern="1200">
                          <a:effectLst/>
                        </a:rPr>
                        <a:t>5.2 </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52318" marR="52318" marT="0" marB="0"/>
                </a:tc>
                <a:tc>
                  <a:txBody>
                    <a:bodyPr/>
                    <a:lstStyle/>
                    <a:p>
                      <a:pPr algn="just">
                        <a:lnSpc>
                          <a:spcPct val="107000"/>
                        </a:lnSpc>
                        <a:spcAft>
                          <a:spcPts val="0"/>
                        </a:spcAft>
                        <a:tabLst>
                          <a:tab pos="252095" algn="l"/>
                        </a:tabLst>
                      </a:pPr>
                      <a:r>
                        <a:rPr lang="en-US" sz="800">
                          <a:effectLst/>
                        </a:rPr>
                        <a:t>Regular Quality Assurance Committee meetings</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52318" marR="52318" marT="0" marB="0"/>
                </a:tc>
                <a:tc>
                  <a:txBody>
                    <a:bodyPr/>
                    <a:lstStyle/>
                    <a:p>
                      <a:pPr algn="just">
                        <a:lnSpc>
                          <a:spcPct val="107000"/>
                        </a:lnSpc>
                        <a:spcAft>
                          <a:spcPts val="0"/>
                        </a:spcAft>
                      </a:pPr>
                      <a:r>
                        <a:rPr lang="pt-PT" sz="800">
                          <a:effectLst/>
                        </a:rPr>
                        <a:t>Maria Manuela Portela/ Milan Gocić/Elisabeth Sundheim Hoff/Maria Mavrova-Guirguinova/Barbara Karleuša</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52318" marR="52318" marT="0" marB="0"/>
                </a:tc>
              </a:tr>
              <a:tr h="136850">
                <a:tc>
                  <a:txBody>
                    <a:bodyPr/>
                    <a:lstStyle/>
                    <a:p>
                      <a:pPr marL="255905" indent="-255905" algn="ctr">
                        <a:lnSpc>
                          <a:spcPct val="107000"/>
                        </a:lnSpc>
                        <a:spcAft>
                          <a:spcPts val="0"/>
                        </a:spcAft>
                        <a:tabLst>
                          <a:tab pos="252095" algn="l"/>
                        </a:tabLst>
                      </a:pPr>
                      <a:r>
                        <a:rPr lang="en-US" sz="800" kern="1200">
                          <a:effectLst/>
                        </a:rPr>
                        <a:t>5.3 </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52318" marR="52318" marT="0" marB="0"/>
                </a:tc>
                <a:tc>
                  <a:txBody>
                    <a:bodyPr/>
                    <a:lstStyle/>
                    <a:p>
                      <a:pPr algn="just">
                        <a:lnSpc>
                          <a:spcPct val="107000"/>
                        </a:lnSpc>
                        <a:spcAft>
                          <a:spcPts val="0"/>
                        </a:spcAft>
                        <a:tabLst>
                          <a:tab pos="252095" algn="l"/>
                        </a:tabLst>
                      </a:pPr>
                      <a:r>
                        <a:rPr lang="en-US" sz="800">
                          <a:effectLst/>
                        </a:rPr>
                        <a:t>External evaluation of the project</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52318" marR="52318" marT="0" marB="0"/>
                </a:tc>
                <a:tc>
                  <a:txBody>
                    <a:bodyPr/>
                    <a:lstStyle/>
                    <a:p>
                      <a:pPr algn="just">
                        <a:lnSpc>
                          <a:spcPts val="1200"/>
                        </a:lnSpc>
                        <a:spcAft>
                          <a:spcPts val="0"/>
                        </a:spcAft>
                      </a:pPr>
                      <a:r>
                        <a:rPr lang="pt-PT" sz="800">
                          <a:effectLst/>
                        </a:rPr>
                        <a:t>Milan Gocić</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52318" marR="52318" marT="0" marB="0"/>
                </a:tc>
              </a:tr>
              <a:tr h="136850">
                <a:tc>
                  <a:txBody>
                    <a:bodyPr/>
                    <a:lstStyle/>
                    <a:p>
                      <a:pPr marL="255905" indent="-255905" algn="ctr">
                        <a:lnSpc>
                          <a:spcPct val="107000"/>
                        </a:lnSpc>
                        <a:spcAft>
                          <a:spcPts val="0"/>
                        </a:spcAft>
                        <a:tabLst>
                          <a:tab pos="252095" algn="l"/>
                        </a:tabLst>
                      </a:pPr>
                      <a:r>
                        <a:rPr lang="en-US" sz="800" kern="1200">
                          <a:effectLst/>
                        </a:rPr>
                        <a:t>5.4 </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52318" marR="52318" marT="0" marB="0"/>
                </a:tc>
                <a:tc>
                  <a:txBody>
                    <a:bodyPr/>
                    <a:lstStyle/>
                    <a:p>
                      <a:pPr algn="just">
                        <a:lnSpc>
                          <a:spcPct val="107000"/>
                        </a:lnSpc>
                        <a:spcAft>
                          <a:spcPts val="0"/>
                        </a:spcAft>
                        <a:tabLst>
                          <a:tab pos="252095" algn="l"/>
                        </a:tabLst>
                      </a:pPr>
                      <a:r>
                        <a:rPr lang="en-US" sz="800">
                          <a:effectLst/>
                        </a:rPr>
                        <a:t>External financial control </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52318" marR="52318" marT="0" marB="0"/>
                </a:tc>
                <a:tc>
                  <a:txBody>
                    <a:bodyPr/>
                    <a:lstStyle/>
                    <a:p>
                      <a:pPr algn="just">
                        <a:lnSpc>
                          <a:spcPct val="107000"/>
                        </a:lnSpc>
                        <a:spcAft>
                          <a:spcPts val="0"/>
                        </a:spcAft>
                      </a:pPr>
                      <a:r>
                        <a:rPr lang="pt-PT" sz="800">
                          <a:effectLst/>
                        </a:rPr>
                        <a:t>Milan Gocić</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52318" marR="52318" marT="0" marB="0"/>
                </a:tc>
              </a:tr>
              <a:tr h="348785">
                <a:tc>
                  <a:txBody>
                    <a:bodyPr/>
                    <a:lstStyle/>
                    <a:p>
                      <a:pPr marL="255905" indent="-255905" algn="ctr">
                        <a:lnSpc>
                          <a:spcPct val="107000"/>
                        </a:lnSpc>
                        <a:spcAft>
                          <a:spcPts val="0"/>
                        </a:spcAft>
                        <a:tabLst>
                          <a:tab pos="252095" algn="l"/>
                        </a:tabLst>
                      </a:pPr>
                      <a:r>
                        <a:rPr lang="en-US" sz="800" kern="1200">
                          <a:effectLst/>
                        </a:rPr>
                        <a:t>5.5 </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52318" marR="52318" marT="0" marB="0"/>
                </a:tc>
                <a:tc>
                  <a:txBody>
                    <a:bodyPr/>
                    <a:lstStyle/>
                    <a:p>
                      <a:pPr algn="just">
                        <a:lnSpc>
                          <a:spcPct val="107000"/>
                        </a:lnSpc>
                        <a:spcAft>
                          <a:spcPts val="0"/>
                        </a:spcAft>
                        <a:tabLst>
                          <a:tab pos="252095" algn="l"/>
                        </a:tabLst>
                      </a:pPr>
                      <a:r>
                        <a:rPr lang="en-US" sz="800">
                          <a:effectLst/>
                        </a:rPr>
                        <a:t>Inter-project coaching</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52318" marR="52318" marT="0" marB="0"/>
                </a:tc>
                <a:tc>
                  <a:txBody>
                    <a:bodyPr/>
                    <a:lstStyle/>
                    <a:p>
                      <a:pPr algn="just">
                        <a:lnSpc>
                          <a:spcPts val="1200"/>
                        </a:lnSpc>
                        <a:spcAft>
                          <a:spcPts val="0"/>
                        </a:spcAft>
                      </a:pPr>
                      <a:r>
                        <a:rPr lang="pt-PT" sz="800">
                          <a:effectLst/>
                        </a:rPr>
                        <a:t>Maria Manuela Portela/Milan Gocić/Elisabeth Sundheim Hoff/Maria Mavrova-Guirguinova/Barbara Karleuša</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52318" marR="52318" marT="0" marB="0"/>
                </a:tc>
              </a:tr>
              <a:tr h="273699">
                <a:tc>
                  <a:txBody>
                    <a:bodyPr/>
                    <a:lstStyle/>
                    <a:p>
                      <a:pPr marL="255905" indent="-255905" algn="ctr">
                        <a:lnSpc>
                          <a:spcPct val="107000"/>
                        </a:lnSpc>
                        <a:spcAft>
                          <a:spcPts val="0"/>
                        </a:spcAft>
                        <a:tabLst>
                          <a:tab pos="252095" algn="l"/>
                        </a:tabLst>
                      </a:pPr>
                      <a:r>
                        <a:rPr lang="en-US" sz="800" kern="1200">
                          <a:effectLst/>
                        </a:rPr>
                        <a:t>6.1 </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52318" marR="52318" marT="0" marB="0"/>
                </a:tc>
                <a:tc>
                  <a:txBody>
                    <a:bodyPr/>
                    <a:lstStyle/>
                    <a:p>
                      <a:pPr algn="just">
                        <a:lnSpc>
                          <a:spcPct val="107000"/>
                        </a:lnSpc>
                        <a:spcAft>
                          <a:spcPts val="0"/>
                        </a:spcAft>
                        <a:tabLst>
                          <a:tab pos="252095" algn="l"/>
                        </a:tabLst>
                      </a:pPr>
                      <a:r>
                        <a:rPr lang="en-US" sz="800">
                          <a:effectLst/>
                        </a:rPr>
                        <a:t>Creation of the Dissemination &amp; Exploitation Plan </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52318" marR="52318" marT="0" marB="0"/>
                </a:tc>
                <a:tc>
                  <a:txBody>
                    <a:bodyPr/>
                    <a:lstStyle/>
                    <a:p>
                      <a:pPr>
                        <a:lnSpc>
                          <a:spcPct val="107000"/>
                        </a:lnSpc>
                        <a:spcAft>
                          <a:spcPts val="0"/>
                        </a:spcAft>
                      </a:pPr>
                      <a:r>
                        <a:rPr lang="pt-PT" sz="800">
                          <a:effectLst/>
                        </a:rPr>
                        <a:t>Elisabeth Sundheim Hoff</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52318" marR="52318" marT="0" marB="0"/>
                </a:tc>
              </a:tr>
              <a:tr h="273699">
                <a:tc>
                  <a:txBody>
                    <a:bodyPr/>
                    <a:lstStyle/>
                    <a:p>
                      <a:pPr marL="255905" indent="-255905" algn="ctr">
                        <a:lnSpc>
                          <a:spcPts val="1610"/>
                        </a:lnSpc>
                        <a:spcAft>
                          <a:spcPts val="0"/>
                        </a:spcAft>
                        <a:tabLst>
                          <a:tab pos="252095" algn="l"/>
                        </a:tabLst>
                      </a:pPr>
                      <a:r>
                        <a:rPr lang="en-US" sz="800" kern="1200">
                          <a:effectLst/>
                        </a:rPr>
                        <a:t>6.2 </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52318" marR="52318" marT="0" marB="0"/>
                </a:tc>
                <a:tc>
                  <a:txBody>
                    <a:bodyPr/>
                    <a:lstStyle/>
                    <a:p>
                      <a:pPr algn="just">
                        <a:lnSpc>
                          <a:spcPct val="107000"/>
                        </a:lnSpc>
                        <a:spcAft>
                          <a:spcPts val="0"/>
                        </a:spcAft>
                        <a:tabLst>
                          <a:tab pos="252095" algn="l"/>
                        </a:tabLst>
                      </a:pPr>
                      <a:r>
                        <a:rPr lang="en-US" sz="800">
                          <a:effectLst/>
                        </a:rPr>
                        <a:t>Development of project website and promotional materials</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52318" marR="52318" marT="0" marB="0"/>
                </a:tc>
                <a:tc>
                  <a:txBody>
                    <a:bodyPr/>
                    <a:lstStyle/>
                    <a:p>
                      <a:pPr>
                        <a:lnSpc>
                          <a:spcPct val="107000"/>
                        </a:lnSpc>
                        <a:spcAft>
                          <a:spcPts val="0"/>
                        </a:spcAft>
                      </a:pPr>
                      <a:r>
                        <a:rPr lang="pt-PT" sz="800">
                          <a:effectLst/>
                        </a:rPr>
                        <a:t>Milan Gocić</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52318" marR="52318" marT="0" marB="0"/>
                </a:tc>
              </a:tr>
              <a:tr h="136850">
                <a:tc>
                  <a:txBody>
                    <a:bodyPr/>
                    <a:lstStyle/>
                    <a:p>
                      <a:pPr marL="255905" indent="-255905" algn="ctr">
                        <a:lnSpc>
                          <a:spcPct val="107000"/>
                        </a:lnSpc>
                        <a:spcAft>
                          <a:spcPts val="0"/>
                        </a:spcAft>
                        <a:tabLst>
                          <a:tab pos="252095" algn="l"/>
                        </a:tabLst>
                      </a:pPr>
                      <a:r>
                        <a:rPr lang="en-US" sz="800" kern="1200">
                          <a:effectLst/>
                        </a:rPr>
                        <a:t>6.3 </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52318" marR="52318" marT="0" marB="0"/>
                </a:tc>
                <a:tc>
                  <a:txBody>
                    <a:bodyPr/>
                    <a:lstStyle/>
                    <a:p>
                      <a:pPr algn="just">
                        <a:lnSpc>
                          <a:spcPct val="107000"/>
                        </a:lnSpc>
                        <a:spcAft>
                          <a:spcPts val="0"/>
                        </a:spcAft>
                        <a:tabLst>
                          <a:tab pos="252095" algn="l"/>
                        </a:tabLst>
                      </a:pPr>
                      <a:r>
                        <a:rPr lang="en-US" sz="800">
                          <a:effectLst/>
                        </a:rPr>
                        <a:t>Info days for student enrolment</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52318" marR="52318" marT="0" marB="0"/>
                </a:tc>
                <a:tc>
                  <a:txBody>
                    <a:bodyPr/>
                    <a:lstStyle/>
                    <a:p>
                      <a:pPr>
                        <a:lnSpc>
                          <a:spcPct val="107000"/>
                        </a:lnSpc>
                        <a:spcAft>
                          <a:spcPts val="0"/>
                        </a:spcAft>
                      </a:pPr>
                      <a:r>
                        <a:rPr lang="en-US" sz="800">
                          <a:effectLst/>
                        </a:rPr>
                        <a:t>Maria Mavrova-Guirguinova</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52318" marR="52318" marT="0" marB="0"/>
                </a:tc>
              </a:tr>
              <a:tr h="136850">
                <a:tc>
                  <a:txBody>
                    <a:bodyPr/>
                    <a:lstStyle/>
                    <a:p>
                      <a:pPr marL="255905" indent="-255905" algn="ctr">
                        <a:lnSpc>
                          <a:spcPct val="107000"/>
                        </a:lnSpc>
                        <a:spcAft>
                          <a:spcPts val="0"/>
                        </a:spcAft>
                        <a:tabLst>
                          <a:tab pos="252095" algn="l"/>
                        </a:tabLst>
                      </a:pPr>
                      <a:r>
                        <a:rPr lang="en-US" sz="800" kern="1200">
                          <a:effectLst/>
                        </a:rPr>
                        <a:t>6.4 </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52318" marR="52318" marT="0" marB="0"/>
                </a:tc>
                <a:tc>
                  <a:txBody>
                    <a:bodyPr/>
                    <a:lstStyle/>
                    <a:p>
                      <a:pPr algn="just">
                        <a:lnSpc>
                          <a:spcPct val="107000"/>
                        </a:lnSpc>
                        <a:spcAft>
                          <a:spcPts val="0"/>
                        </a:spcAft>
                        <a:tabLst>
                          <a:tab pos="252095" algn="l"/>
                        </a:tabLst>
                      </a:pPr>
                      <a:r>
                        <a:rPr lang="en-US" sz="800">
                          <a:effectLst/>
                        </a:rPr>
                        <a:t>Roundtables with non-academic sector</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52318" marR="52318" marT="0" marB="0"/>
                </a:tc>
                <a:tc>
                  <a:txBody>
                    <a:bodyPr/>
                    <a:lstStyle/>
                    <a:p>
                      <a:pPr>
                        <a:lnSpc>
                          <a:spcPct val="107000"/>
                        </a:lnSpc>
                        <a:spcAft>
                          <a:spcPts val="0"/>
                        </a:spcAft>
                      </a:pPr>
                      <a:r>
                        <a:rPr lang="en-US" sz="800">
                          <a:effectLst/>
                        </a:rPr>
                        <a:t>Barbara Karleuša</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52318" marR="52318" marT="0" marB="0"/>
                </a:tc>
              </a:tr>
              <a:tr h="136850">
                <a:tc>
                  <a:txBody>
                    <a:bodyPr/>
                    <a:lstStyle/>
                    <a:p>
                      <a:pPr marL="255905" indent="-255905" algn="ctr">
                        <a:lnSpc>
                          <a:spcPct val="107000"/>
                        </a:lnSpc>
                        <a:spcAft>
                          <a:spcPts val="0"/>
                        </a:spcAft>
                        <a:tabLst>
                          <a:tab pos="252095" algn="l"/>
                        </a:tabLst>
                      </a:pPr>
                      <a:r>
                        <a:rPr lang="en-US" sz="800" kern="1200">
                          <a:effectLst/>
                        </a:rPr>
                        <a:t>6.5</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52318" marR="52318" marT="0" marB="0"/>
                </a:tc>
                <a:tc>
                  <a:txBody>
                    <a:bodyPr/>
                    <a:lstStyle/>
                    <a:p>
                      <a:pPr algn="just">
                        <a:lnSpc>
                          <a:spcPct val="107000"/>
                        </a:lnSpc>
                        <a:spcAft>
                          <a:spcPts val="0"/>
                        </a:spcAft>
                        <a:tabLst>
                          <a:tab pos="252095" algn="l"/>
                        </a:tabLst>
                      </a:pPr>
                      <a:r>
                        <a:rPr lang="en-US" sz="800">
                          <a:effectLst/>
                        </a:rPr>
                        <a:t>Winter/summer schools </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52318" marR="52318" marT="0" marB="0"/>
                </a:tc>
                <a:tc>
                  <a:txBody>
                    <a:bodyPr/>
                    <a:lstStyle/>
                    <a:p>
                      <a:pPr>
                        <a:lnSpc>
                          <a:spcPct val="107000"/>
                        </a:lnSpc>
                        <a:spcAft>
                          <a:spcPts val="0"/>
                        </a:spcAft>
                      </a:pPr>
                      <a:r>
                        <a:rPr lang="en-US" sz="800">
                          <a:effectLst/>
                        </a:rPr>
                        <a:t>Elisabeth Sundheim Hoff</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52318" marR="52318" marT="0" marB="0"/>
                </a:tc>
              </a:tr>
              <a:tr h="136850">
                <a:tc>
                  <a:txBody>
                    <a:bodyPr/>
                    <a:lstStyle/>
                    <a:p>
                      <a:pPr marL="255905" indent="-255905" algn="ctr">
                        <a:lnSpc>
                          <a:spcPct val="107000"/>
                        </a:lnSpc>
                        <a:spcAft>
                          <a:spcPts val="0"/>
                        </a:spcAft>
                        <a:tabLst>
                          <a:tab pos="252095" algn="l"/>
                        </a:tabLst>
                      </a:pPr>
                      <a:r>
                        <a:rPr lang="en-US" sz="800" kern="1200">
                          <a:effectLst/>
                        </a:rPr>
                        <a:t>6.6</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52318" marR="52318" marT="0" marB="0"/>
                </a:tc>
                <a:tc>
                  <a:txBody>
                    <a:bodyPr/>
                    <a:lstStyle/>
                    <a:p>
                      <a:pPr algn="just">
                        <a:lnSpc>
                          <a:spcPct val="107000"/>
                        </a:lnSpc>
                        <a:spcAft>
                          <a:spcPts val="0"/>
                        </a:spcAft>
                        <a:tabLst>
                          <a:tab pos="252095" algn="l"/>
                        </a:tabLst>
                      </a:pPr>
                      <a:r>
                        <a:rPr lang="en-US" sz="800">
                          <a:effectLst/>
                        </a:rPr>
                        <a:t>Symposium for promoting WRM in WB </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52318" marR="52318" marT="0" marB="0"/>
                </a:tc>
                <a:tc>
                  <a:txBody>
                    <a:bodyPr/>
                    <a:lstStyle/>
                    <a:p>
                      <a:pPr>
                        <a:lnSpc>
                          <a:spcPct val="107000"/>
                        </a:lnSpc>
                        <a:spcAft>
                          <a:spcPts val="0"/>
                        </a:spcAft>
                      </a:pPr>
                      <a:r>
                        <a:rPr lang="en-US" sz="800">
                          <a:effectLst/>
                        </a:rPr>
                        <a:t>Maria Mavrova-Guirguinova</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52318" marR="52318" marT="0" marB="0"/>
                </a:tc>
              </a:tr>
              <a:tr h="136850">
                <a:tc>
                  <a:txBody>
                    <a:bodyPr/>
                    <a:lstStyle/>
                    <a:p>
                      <a:pPr marL="255905" indent="-255905" algn="ctr">
                        <a:lnSpc>
                          <a:spcPct val="107000"/>
                        </a:lnSpc>
                        <a:spcAft>
                          <a:spcPts val="0"/>
                        </a:spcAft>
                        <a:tabLst>
                          <a:tab pos="252095" algn="l"/>
                        </a:tabLst>
                      </a:pPr>
                      <a:r>
                        <a:rPr lang="en-US" sz="800" kern="1200">
                          <a:effectLst/>
                        </a:rPr>
                        <a:t>7.1 </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52318" marR="52318" marT="0" marB="0"/>
                </a:tc>
                <a:tc>
                  <a:txBody>
                    <a:bodyPr/>
                    <a:lstStyle/>
                    <a:p>
                      <a:pPr>
                        <a:lnSpc>
                          <a:spcPct val="107000"/>
                        </a:lnSpc>
                        <a:spcAft>
                          <a:spcPts val="0"/>
                        </a:spcAft>
                        <a:tabLst>
                          <a:tab pos="252095" algn="l"/>
                        </a:tabLst>
                      </a:pPr>
                      <a:r>
                        <a:rPr lang="en-US" sz="800">
                          <a:effectLst/>
                        </a:rPr>
                        <a:t>Kick-off meeting</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52318" marR="52318" marT="0" marB="0"/>
                </a:tc>
                <a:tc>
                  <a:txBody>
                    <a:bodyPr/>
                    <a:lstStyle/>
                    <a:p>
                      <a:pPr>
                        <a:lnSpc>
                          <a:spcPct val="107000"/>
                        </a:lnSpc>
                        <a:spcAft>
                          <a:spcPts val="0"/>
                        </a:spcAft>
                      </a:pPr>
                      <a:r>
                        <a:rPr lang="en-US" sz="800">
                          <a:effectLst/>
                        </a:rPr>
                        <a:t>Barbara Karleuša</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52318" marR="52318" marT="0" marB="0"/>
                </a:tc>
              </a:tr>
              <a:tr h="136850">
                <a:tc>
                  <a:txBody>
                    <a:bodyPr/>
                    <a:lstStyle/>
                    <a:p>
                      <a:pPr marL="255905" indent="-255905" algn="ctr">
                        <a:lnSpc>
                          <a:spcPct val="107000"/>
                        </a:lnSpc>
                        <a:spcAft>
                          <a:spcPts val="0"/>
                        </a:spcAft>
                        <a:tabLst>
                          <a:tab pos="252095" algn="l"/>
                        </a:tabLst>
                      </a:pPr>
                      <a:r>
                        <a:rPr lang="en-US" sz="800" kern="1200">
                          <a:effectLst/>
                        </a:rPr>
                        <a:t>7.2 </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52318" marR="52318" marT="0" marB="0"/>
                </a:tc>
                <a:tc>
                  <a:txBody>
                    <a:bodyPr/>
                    <a:lstStyle/>
                    <a:p>
                      <a:pPr>
                        <a:lnSpc>
                          <a:spcPct val="107000"/>
                        </a:lnSpc>
                        <a:spcAft>
                          <a:spcPts val="0"/>
                        </a:spcAft>
                        <a:tabLst>
                          <a:tab pos="252095" algn="l"/>
                        </a:tabLst>
                      </a:pPr>
                      <a:r>
                        <a:rPr lang="en-US" sz="800">
                          <a:effectLst/>
                        </a:rPr>
                        <a:t>Brussels kick-off meeting</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52318" marR="52318" marT="0" marB="0"/>
                </a:tc>
                <a:tc>
                  <a:txBody>
                    <a:bodyPr/>
                    <a:lstStyle/>
                    <a:p>
                      <a:pPr>
                        <a:lnSpc>
                          <a:spcPct val="107000"/>
                        </a:lnSpc>
                        <a:spcAft>
                          <a:spcPts val="0"/>
                        </a:spcAft>
                      </a:pPr>
                      <a:r>
                        <a:rPr lang="pt-PT" sz="800">
                          <a:effectLst/>
                        </a:rPr>
                        <a:t>Milan Gocić/Maria Manuela Portela</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52318" marR="52318" marT="0" marB="0"/>
                </a:tc>
              </a:tr>
              <a:tr h="273699">
                <a:tc>
                  <a:txBody>
                    <a:bodyPr/>
                    <a:lstStyle/>
                    <a:p>
                      <a:pPr marL="255905" indent="-255905" algn="ctr">
                        <a:lnSpc>
                          <a:spcPct val="107000"/>
                        </a:lnSpc>
                        <a:spcAft>
                          <a:spcPts val="0"/>
                        </a:spcAft>
                        <a:tabLst>
                          <a:tab pos="252095" algn="l"/>
                        </a:tabLst>
                      </a:pPr>
                      <a:r>
                        <a:rPr lang="en-US" sz="800" kern="1200">
                          <a:effectLst/>
                        </a:rPr>
                        <a:t>7.3 </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52318" marR="52318" marT="0" marB="0"/>
                </a:tc>
                <a:tc>
                  <a:txBody>
                    <a:bodyPr/>
                    <a:lstStyle/>
                    <a:p>
                      <a:pPr>
                        <a:lnSpc>
                          <a:spcPct val="107000"/>
                        </a:lnSpc>
                        <a:spcAft>
                          <a:spcPts val="0"/>
                        </a:spcAft>
                        <a:tabLst>
                          <a:tab pos="252095" algn="l"/>
                        </a:tabLst>
                      </a:pPr>
                      <a:r>
                        <a:rPr lang="en-US" sz="800">
                          <a:effectLst/>
                        </a:rPr>
                        <a:t>Development of the Project  management guide</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52318" marR="52318" marT="0" marB="0"/>
                </a:tc>
                <a:tc>
                  <a:txBody>
                    <a:bodyPr/>
                    <a:lstStyle/>
                    <a:p>
                      <a:pPr>
                        <a:lnSpc>
                          <a:spcPct val="107000"/>
                        </a:lnSpc>
                        <a:spcAft>
                          <a:spcPts val="0"/>
                        </a:spcAft>
                      </a:pPr>
                      <a:r>
                        <a:rPr lang="en-US" sz="800">
                          <a:effectLst/>
                        </a:rPr>
                        <a:t>Elisabeth Sundheim Hoff</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52318" marR="52318" marT="0" marB="0"/>
                </a:tc>
              </a:tr>
              <a:tr h="273699">
                <a:tc>
                  <a:txBody>
                    <a:bodyPr/>
                    <a:lstStyle/>
                    <a:p>
                      <a:pPr marL="255905" indent="-255905" algn="ctr">
                        <a:lnSpc>
                          <a:spcPct val="107000"/>
                        </a:lnSpc>
                        <a:spcAft>
                          <a:spcPts val="0"/>
                        </a:spcAft>
                        <a:tabLst>
                          <a:tab pos="252095" algn="l"/>
                        </a:tabLst>
                      </a:pPr>
                      <a:r>
                        <a:rPr lang="en-US" sz="800" kern="1200">
                          <a:effectLst/>
                        </a:rPr>
                        <a:t>7.4 </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52318" marR="52318" marT="0" marB="0"/>
                </a:tc>
                <a:tc>
                  <a:txBody>
                    <a:bodyPr/>
                    <a:lstStyle/>
                    <a:p>
                      <a:pPr>
                        <a:lnSpc>
                          <a:spcPct val="107000"/>
                        </a:lnSpc>
                        <a:spcAft>
                          <a:spcPts val="0"/>
                        </a:spcAft>
                        <a:tabLst>
                          <a:tab pos="252095" algn="l"/>
                        </a:tabLst>
                      </a:pPr>
                      <a:r>
                        <a:rPr lang="en-US" sz="800">
                          <a:effectLst/>
                        </a:rPr>
                        <a:t>Regular Steering Committee &amp; Project Management meetings</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52318" marR="52318" marT="0" marB="0"/>
                </a:tc>
                <a:tc>
                  <a:txBody>
                    <a:bodyPr/>
                    <a:lstStyle/>
                    <a:p>
                      <a:pPr>
                        <a:lnSpc>
                          <a:spcPct val="107000"/>
                        </a:lnSpc>
                        <a:spcAft>
                          <a:spcPts val="0"/>
                        </a:spcAft>
                      </a:pPr>
                      <a:r>
                        <a:rPr lang="en-US" sz="800">
                          <a:effectLst/>
                        </a:rPr>
                        <a:t>Maria Mavrova-Guirguinova</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52318" marR="52318" marT="0" marB="0"/>
                </a:tc>
              </a:tr>
              <a:tr h="136850">
                <a:tc>
                  <a:txBody>
                    <a:bodyPr/>
                    <a:lstStyle/>
                    <a:p>
                      <a:pPr marL="255905" indent="-255905" algn="ctr">
                        <a:lnSpc>
                          <a:spcPct val="107000"/>
                        </a:lnSpc>
                        <a:spcAft>
                          <a:spcPts val="0"/>
                        </a:spcAft>
                        <a:tabLst>
                          <a:tab pos="252095" algn="l"/>
                        </a:tabLst>
                      </a:pPr>
                      <a:r>
                        <a:rPr lang="en-US" sz="800" kern="1200">
                          <a:effectLst/>
                        </a:rPr>
                        <a:t>7.5 </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52318" marR="52318" marT="0" marB="0"/>
                </a:tc>
                <a:tc>
                  <a:txBody>
                    <a:bodyPr/>
                    <a:lstStyle/>
                    <a:p>
                      <a:pPr>
                        <a:lnSpc>
                          <a:spcPct val="107000"/>
                        </a:lnSpc>
                        <a:spcAft>
                          <a:spcPts val="0"/>
                        </a:spcAft>
                        <a:tabLst>
                          <a:tab pos="252095" algn="l"/>
                        </a:tabLst>
                      </a:pPr>
                      <a:r>
                        <a:rPr lang="en-US" sz="800">
                          <a:effectLst/>
                        </a:rPr>
                        <a:t>Day-to-day coordination of project activities</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52318" marR="52318" marT="0" marB="0"/>
                </a:tc>
                <a:tc>
                  <a:txBody>
                    <a:bodyPr/>
                    <a:lstStyle/>
                    <a:p>
                      <a:pPr>
                        <a:lnSpc>
                          <a:spcPct val="107000"/>
                        </a:lnSpc>
                        <a:spcAft>
                          <a:spcPts val="0"/>
                        </a:spcAft>
                      </a:pPr>
                      <a:r>
                        <a:rPr lang="en-US" sz="800">
                          <a:effectLst/>
                        </a:rPr>
                        <a:t>Barbara Karleuša</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52318" marR="52318" marT="0" marB="0"/>
                </a:tc>
              </a:tr>
              <a:tr h="410549">
                <a:tc>
                  <a:txBody>
                    <a:bodyPr/>
                    <a:lstStyle/>
                    <a:p>
                      <a:pPr marL="255905" indent="-255905" algn="ctr">
                        <a:lnSpc>
                          <a:spcPct val="107000"/>
                        </a:lnSpc>
                        <a:spcAft>
                          <a:spcPts val="0"/>
                        </a:spcAft>
                        <a:tabLst>
                          <a:tab pos="252095" algn="l"/>
                        </a:tabLst>
                      </a:pPr>
                      <a:r>
                        <a:rPr lang="en-US" sz="800" kern="1200">
                          <a:effectLst/>
                        </a:rPr>
                        <a:t>7.6 </a:t>
                      </a:r>
                      <a:endParaRPr lang="pt-PT" sz="800">
                        <a:effectLst/>
                        <a:latin typeface="Calibri" panose="020F0502020204030204" pitchFamily="34" charset="0"/>
                        <a:ea typeface="Calibri" panose="020F0502020204030204" pitchFamily="34" charset="0"/>
                        <a:cs typeface="Times New Roman" panose="02020603050405020304" pitchFamily="18" charset="0"/>
                      </a:endParaRPr>
                    </a:p>
                  </a:txBody>
                  <a:tcPr marL="52318" marR="52318" marT="0" marB="0"/>
                </a:tc>
                <a:tc>
                  <a:txBody>
                    <a:bodyPr/>
                    <a:lstStyle/>
                    <a:p>
                      <a:pPr>
                        <a:lnSpc>
                          <a:spcPct val="107000"/>
                        </a:lnSpc>
                        <a:spcAft>
                          <a:spcPts val="0"/>
                        </a:spcAft>
                        <a:tabLst>
                          <a:tab pos="252095" algn="l"/>
                        </a:tabLst>
                      </a:pPr>
                      <a:r>
                        <a:rPr lang="en-US" sz="800" dirty="0">
                          <a:effectLst/>
                        </a:rPr>
                        <a:t>Submission of interim and final reports</a:t>
                      </a:r>
                      <a:endParaRPr lang="pt-PT"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2318" marR="52318" marT="0" marB="0"/>
                </a:tc>
                <a:tc>
                  <a:txBody>
                    <a:bodyPr/>
                    <a:lstStyle/>
                    <a:p>
                      <a:pPr algn="just">
                        <a:lnSpc>
                          <a:spcPct val="107000"/>
                        </a:lnSpc>
                        <a:spcAft>
                          <a:spcPts val="0"/>
                        </a:spcAft>
                      </a:pPr>
                      <a:r>
                        <a:rPr lang="pt-PT" sz="800" dirty="0">
                          <a:effectLst/>
                        </a:rPr>
                        <a:t>Maria Manuela Portela/Elisabeth </a:t>
                      </a:r>
                      <a:r>
                        <a:rPr lang="pt-PT" sz="800" dirty="0" err="1">
                          <a:effectLst/>
                        </a:rPr>
                        <a:t>Sundheim</a:t>
                      </a:r>
                      <a:r>
                        <a:rPr lang="pt-PT" sz="800" dirty="0">
                          <a:effectLst/>
                        </a:rPr>
                        <a:t> </a:t>
                      </a:r>
                      <a:r>
                        <a:rPr lang="pt-PT" sz="800" dirty="0" err="1">
                          <a:effectLst/>
                        </a:rPr>
                        <a:t>Hoff</a:t>
                      </a:r>
                      <a:r>
                        <a:rPr lang="pt-PT" sz="800" dirty="0">
                          <a:effectLst/>
                        </a:rPr>
                        <a:t>/Maria </a:t>
                      </a:r>
                      <a:r>
                        <a:rPr lang="pt-PT" sz="800" dirty="0" err="1">
                          <a:effectLst/>
                        </a:rPr>
                        <a:t>Mavrova-Guirguinova</a:t>
                      </a:r>
                      <a:r>
                        <a:rPr lang="pt-PT" sz="800" dirty="0">
                          <a:effectLst/>
                        </a:rPr>
                        <a:t>/Barbara </a:t>
                      </a:r>
                      <a:r>
                        <a:rPr lang="pt-PT" sz="800" dirty="0" err="1">
                          <a:effectLst/>
                        </a:rPr>
                        <a:t>Karleuša</a:t>
                      </a:r>
                      <a:endParaRPr lang="pt-PT"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2318" marR="52318" marT="0" marB="0"/>
                </a:tc>
              </a:tr>
            </a:tbl>
          </a:graphicData>
        </a:graphic>
      </p:graphicFrame>
    </p:spTree>
    <p:extLst>
      <p:ext uri="{BB962C8B-B14F-4D97-AF65-F5344CB8AC3E}">
        <p14:creationId xmlns:p14="http://schemas.microsoft.com/office/powerpoint/2010/main" xmlns="" val="3394008582"/>
      </p:ext>
    </p:extLst>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1"/>
          <p:cNvSpPr txBox="1">
            <a:spLocks noGrp="1"/>
          </p:cNvSpPr>
          <p:nvPr/>
        </p:nvSpPr>
        <p:spPr bwMode="auto">
          <a:xfrm>
            <a:off x="8610600" y="6324600"/>
            <a:ext cx="322263" cy="195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fld id="{BCA06548-7B04-4AE7-B5CA-8805DCC5FF8D}" type="slidenum">
              <a:rPr lang="pt-PT" altLang="pt-PT" sz="900" b="1">
                <a:solidFill>
                  <a:schemeClr val="tx2"/>
                </a:solidFill>
              </a:rPr>
              <a:pPr algn="r" eaLnBrk="1" hangingPunct="1"/>
              <a:t>14</a:t>
            </a:fld>
            <a:endParaRPr lang="pt-PT" altLang="pt-PT" sz="900" b="1">
              <a:solidFill>
                <a:schemeClr val="tx2"/>
              </a:solidFill>
            </a:endParaRPr>
          </a:p>
        </p:txBody>
      </p:sp>
      <p:sp>
        <p:nvSpPr>
          <p:cNvPr id="10" name="Text Box 2"/>
          <p:cNvSpPr txBox="1">
            <a:spLocks noChangeArrowheads="1"/>
          </p:cNvSpPr>
          <p:nvPr/>
        </p:nvSpPr>
        <p:spPr bwMode="auto">
          <a:xfrm>
            <a:off x="133350" y="914400"/>
            <a:ext cx="8934450" cy="5195268"/>
          </a:xfrm>
          <a:prstGeom prst="rect">
            <a:avLst/>
          </a:prstGeom>
          <a:noFill/>
          <a:ln w="9525" algn="ctr">
            <a:noFill/>
            <a:miter lim="800000"/>
            <a:headEnd/>
            <a:tailEnd/>
          </a:ln>
          <a:effectLst/>
        </p:spPr>
        <p:txBody>
          <a:bodyPr>
            <a:spAutoFit/>
          </a:bodyPr>
          <a:lstStyle>
            <a:lvl1pPr marL="357188" indent="-357188"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533400" indent="-533400" algn="just" eaLnBrk="1" hangingPunct="1">
              <a:lnSpc>
                <a:spcPct val="130000"/>
              </a:lnSpc>
              <a:spcBef>
                <a:spcPts val="1200"/>
              </a:spcBef>
              <a:buSzPct val="145000"/>
              <a:defRPr/>
            </a:pPr>
            <a:r>
              <a:rPr lang="en-US" altLang="pt-PT" sz="2200" b="1" dirty="0" smtClean="0">
                <a:solidFill>
                  <a:srgbClr val="003366"/>
                </a:solidFill>
                <a:effectLst>
                  <a:outerShdw blurRad="38100" dist="38100" dir="2700000" algn="tl">
                    <a:srgbClr val="000000">
                      <a:alpha val="43137"/>
                    </a:srgbClr>
                  </a:outerShdw>
                </a:effectLst>
              </a:rPr>
              <a:t>4.2</a:t>
            </a:r>
            <a:r>
              <a:rPr lang="en-US" altLang="pt-PT" sz="2200" b="1" dirty="0">
                <a:solidFill>
                  <a:srgbClr val="003366"/>
                </a:solidFill>
                <a:effectLst>
                  <a:outerShdw blurRad="38100" dist="38100" dir="2700000" algn="tl">
                    <a:srgbClr val="000000">
                      <a:alpha val="43137"/>
                    </a:srgbClr>
                  </a:outerShdw>
                </a:effectLst>
              </a:rPr>
              <a:t>	Impact assessment of the project </a:t>
            </a:r>
            <a:r>
              <a:rPr lang="en-US" altLang="pt-PT" sz="2200" b="1" dirty="0" smtClean="0">
                <a:solidFill>
                  <a:srgbClr val="003366"/>
                </a:solidFill>
                <a:effectLst>
                  <a:outerShdw blurRad="38100" dist="38100" dir="2700000" algn="tl">
                    <a:srgbClr val="000000">
                      <a:alpha val="43137"/>
                    </a:srgbClr>
                  </a:outerShdw>
                </a:effectLst>
              </a:rPr>
              <a:t>activities</a:t>
            </a:r>
          </a:p>
          <a:p>
            <a:pPr marL="533400" indent="-352425" algn="just" eaLnBrk="1" hangingPunct="1">
              <a:lnSpc>
                <a:spcPct val="130000"/>
              </a:lnSpc>
              <a:spcBef>
                <a:spcPts val="1200"/>
              </a:spcBef>
              <a:buSzPct val="145000"/>
              <a:buFont typeface="Arial" panose="020B0604020202020204" pitchFamily="34" charset="0"/>
              <a:buChar char="•"/>
              <a:defRPr/>
            </a:pPr>
            <a:r>
              <a:rPr lang="en-US" sz="2000" b="1" dirty="0">
                <a:solidFill>
                  <a:srgbClr val="003366"/>
                </a:solidFill>
                <a:effectLst>
                  <a:outerShdw blurRad="38100" dist="38100" dir="2700000" algn="tl">
                    <a:srgbClr val="000000">
                      <a:alpha val="43137"/>
                    </a:srgbClr>
                  </a:outerShdw>
                </a:effectLst>
              </a:rPr>
              <a:t>Aims</a:t>
            </a:r>
            <a:r>
              <a:rPr lang="en-US" b="1" dirty="0" smtClean="0">
                <a:solidFill>
                  <a:srgbClr val="003366"/>
                </a:solidFill>
              </a:rPr>
              <a:t> at monitoring the </a:t>
            </a:r>
            <a:r>
              <a:rPr lang="en-US" sz="2000" b="1" dirty="0">
                <a:solidFill>
                  <a:srgbClr val="003366"/>
                </a:solidFill>
                <a:effectLst>
                  <a:outerShdw blurRad="38100" dist="38100" dir="2700000" algn="tl">
                    <a:srgbClr val="000000">
                      <a:alpha val="43137"/>
                    </a:srgbClr>
                  </a:outerShdw>
                </a:effectLst>
              </a:rPr>
              <a:t>satisfaction of the project </a:t>
            </a:r>
            <a:r>
              <a:rPr lang="en-US" sz="2000" b="1" dirty="0" smtClean="0">
                <a:solidFill>
                  <a:srgbClr val="003366"/>
                </a:solidFill>
                <a:effectLst>
                  <a:outerShdw blurRad="38100" dist="38100" dir="2700000" algn="tl">
                    <a:srgbClr val="000000">
                      <a:alpha val="43137"/>
                    </a:srgbClr>
                  </a:outerShdw>
                </a:effectLst>
              </a:rPr>
              <a:t>receivers </a:t>
            </a:r>
            <a:r>
              <a:rPr lang="en-US" b="1" dirty="0" smtClean="0">
                <a:solidFill>
                  <a:srgbClr val="003366"/>
                </a:solidFill>
              </a:rPr>
              <a:t>taking into account </a:t>
            </a:r>
            <a:r>
              <a:rPr lang="en-US" sz="2000" b="1" dirty="0">
                <a:solidFill>
                  <a:srgbClr val="003366"/>
                </a:solidFill>
                <a:effectLst>
                  <a:outerShdw blurRad="38100" dist="38100" dir="2700000" algn="tl">
                    <a:srgbClr val="000000">
                      <a:alpha val="43137"/>
                    </a:srgbClr>
                  </a:outerShdw>
                </a:effectLst>
              </a:rPr>
              <a:t>the purposes of the activities </a:t>
            </a:r>
            <a:r>
              <a:rPr lang="en-US" b="1" dirty="0">
                <a:solidFill>
                  <a:srgbClr val="003366"/>
                </a:solidFill>
              </a:rPr>
              <a:t>(</a:t>
            </a:r>
            <a:r>
              <a:rPr lang="en-US" sz="1600" dirty="0">
                <a:solidFill>
                  <a:srgbClr val="003366"/>
                </a:solidFill>
              </a:rPr>
              <a:t>new master curricula, trainings for professionals in water sector and all SWARM events</a:t>
            </a:r>
            <a:r>
              <a:rPr lang="en-US" b="1" dirty="0">
                <a:solidFill>
                  <a:srgbClr val="003366"/>
                </a:solidFill>
              </a:rPr>
              <a:t>) and </a:t>
            </a:r>
            <a:r>
              <a:rPr lang="en-US" sz="2000" b="1" dirty="0">
                <a:solidFill>
                  <a:srgbClr val="003366"/>
                </a:solidFill>
                <a:effectLst>
                  <a:outerShdw blurRad="38100" dist="38100" dir="2700000" algn="tl">
                    <a:srgbClr val="000000">
                      <a:alpha val="43137"/>
                    </a:srgbClr>
                  </a:outerShdw>
                </a:effectLst>
              </a:rPr>
              <a:t>the target groups </a:t>
            </a:r>
            <a:r>
              <a:rPr lang="en-US" b="1" dirty="0">
                <a:solidFill>
                  <a:srgbClr val="003366"/>
                </a:solidFill>
              </a:rPr>
              <a:t>(</a:t>
            </a:r>
            <a:r>
              <a:rPr lang="en-US" sz="1600" dirty="0">
                <a:solidFill>
                  <a:srgbClr val="003366"/>
                </a:solidFill>
              </a:rPr>
              <a:t>students, training participants, event participants and </a:t>
            </a:r>
            <a:r>
              <a:rPr lang="en-US" sz="1600" dirty="0" smtClean="0">
                <a:solidFill>
                  <a:srgbClr val="003366"/>
                </a:solidFill>
              </a:rPr>
              <a:t>stakeholders</a:t>
            </a:r>
            <a:r>
              <a:rPr lang="en-US" b="1" dirty="0" smtClean="0">
                <a:solidFill>
                  <a:srgbClr val="003366"/>
                </a:solidFill>
              </a:rPr>
              <a:t>) based non </a:t>
            </a:r>
            <a:r>
              <a:rPr lang="en-US" sz="2000" b="1" dirty="0">
                <a:solidFill>
                  <a:srgbClr val="003366"/>
                </a:solidFill>
                <a:effectLst>
                  <a:outerShdw blurRad="38100" dist="38100" dir="2700000" algn="tl">
                    <a:srgbClr val="000000">
                      <a:alpha val="43137"/>
                    </a:srgbClr>
                  </a:outerShdw>
                </a:effectLst>
              </a:rPr>
              <a:t>tailored feedback templates</a:t>
            </a:r>
            <a:r>
              <a:rPr lang="en-US" b="1" dirty="0">
                <a:solidFill>
                  <a:srgbClr val="003366"/>
                </a:solidFill>
              </a:rPr>
              <a:t> (</a:t>
            </a:r>
            <a:r>
              <a:rPr lang="en-US" sz="1600" dirty="0">
                <a:solidFill>
                  <a:srgbClr val="003366"/>
                </a:solidFill>
              </a:rPr>
              <a:t>self-evaluation list of master curriculum and self-evaluation list of trainings</a:t>
            </a:r>
            <a:r>
              <a:rPr lang="en-US" b="1" dirty="0">
                <a:solidFill>
                  <a:srgbClr val="003366"/>
                </a:solidFill>
              </a:rPr>
              <a:t>) </a:t>
            </a:r>
            <a:endParaRPr lang="en-US" b="1" dirty="0" smtClean="0">
              <a:solidFill>
                <a:srgbClr val="003366"/>
              </a:solidFill>
            </a:endParaRPr>
          </a:p>
          <a:p>
            <a:pPr marL="533400" indent="-352425" algn="just" eaLnBrk="1" hangingPunct="1">
              <a:lnSpc>
                <a:spcPct val="130000"/>
              </a:lnSpc>
              <a:spcBef>
                <a:spcPts val="1200"/>
              </a:spcBef>
              <a:buSzPct val="145000"/>
              <a:buFont typeface="Arial" panose="020B0604020202020204" pitchFamily="34" charset="0"/>
              <a:buChar char="•"/>
              <a:defRPr/>
            </a:pPr>
            <a:r>
              <a:rPr lang="en-US" b="1" dirty="0" smtClean="0">
                <a:solidFill>
                  <a:srgbClr val="003366"/>
                </a:solidFill>
              </a:rPr>
              <a:t>The different </a:t>
            </a:r>
            <a:r>
              <a:rPr lang="en-US" sz="2000" b="1" dirty="0">
                <a:solidFill>
                  <a:srgbClr val="003366"/>
                </a:solidFill>
                <a:effectLst>
                  <a:outerShdw blurRad="38100" dist="38100" dir="2700000" algn="tl">
                    <a:srgbClr val="000000">
                      <a:alpha val="43137"/>
                    </a:srgbClr>
                  </a:outerShdw>
                </a:effectLst>
              </a:rPr>
              <a:t>SWARM project events </a:t>
            </a:r>
            <a:r>
              <a:rPr lang="en-US" b="1" dirty="0" smtClean="0">
                <a:solidFill>
                  <a:srgbClr val="003366"/>
                </a:solidFill>
              </a:rPr>
              <a:t>(</a:t>
            </a:r>
            <a:r>
              <a:rPr lang="en-US" sz="1600" dirty="0">
                <a:solidFill>
                  <a:srgbClr val="003366"/>
                </a:solidFill>
              </a:rPr>
              <a:t>workshop, meetings</a:t>
            </a:r>
            <a:r>
              <a:rPr lang="en-US" b="1" dirty="0" smtClean="0">
                <a:solidFill>
                  <a:srgbClr val="003366"/>
                </a:solidFill>
              </a:rPr>
              <a:t>) will be evaluated by the participants (based on an event </a:t>
            </a:r>
            <a:r>
              <a:rPr lang="en-US" b="1" dirty="0">
                <a:solidFill>
                  <a:srgbClr val="003366"/>
                </a:solidFill>
              </a:rPr>
              <a:t>evaluation </a:t>
            </a:r>
            <a:r>
              <a:rPr lang="en-US" b="1" dirty="0" smtClean="0">
                <a:solidFill>
                  <a:srgbClr val="003366"/>
                </a:solidFill>
              </a:rPr>
              <a:t>form)</a:t>
            </a:r>
          </a:p>
          <a:p>
            <a:pPr marL="533400" indent="-352425" algn="just" eaLnBrk="1" hangingPunct="1">
              <a:lnSpc>
                <a:spcPct val="130000"/>
              </a:lnSpc>
              <a:spcBef>
                <a:spcPts val="1200"/>
              </a:spcBef>
              <a:buSzPct val="145000"/>
              <a:buFont typeface="Arial" panose="020B0604020202020204" pitchFamily="34" charset="0"/>
              <a:buChar char="•"/>
              <a:defRPr/>
            </a:pPr>
            <a:r>
              <a:rPr lang="en-US" b="1" dirty="0" smtClean="0">
                <a:solidFill>
                  <a:srgbClr val="003366"/>
                </a:solidFill>
              </a:rPr>
              <a:t>The acquired information will be </a:t>
            </a:r>
            <a:r>
              <a:rPr lang="en-US" sz="2000" b="1" dirty="0">
                <a:solidFill>
                  <a:srgbClr val="003366"/>
                </a:solidFill>
                <a:effectLst>
                  <a:outerShdw blurRad="38100" dist="38100" dir="2700000" algn="tl">
                    <a:srgbClr val="000000">
                      <a:alpha val="43137"/>
                    </a:srgbClr>
                  </a:outerShdw>
                </a:effectLst>
              </a:rPr>
              <a:t>statistically treated </a:t>
            </a:r>
            <a:r>
              <a:rPr lang="en-US" b="1" dirty="0" smtClean="0">
                <a:solidFill>
                  <a:srgbClr val="003366"/>
                </a:solidFill>
              </a:rPr>
              <a:t>(</a:t>
            </a:r>
            <a:r>
              <a:rPr lang="en-US" sz="1600" dirty="0" smtClean="0">
                <a:solidFill>
                  <a:srgbClr val="003366"/>
                </a:solidFill>
              </a:rPr>
              <a:t>in the form of )graphical presentations</a:t>
            </a:r>
            <a:r>
              <a:rPr lang="en-US" b="1" dirty="0" smtClean="0">
                <a:solidFill>
                  <a:srgbClr val="003366"/>
                </a:solidFill>
              </a:rPr>
              <a:t>) and </a:t>
            </a:r>
            <a:r>
              <a:rPr lang="en-US" sz="2000" b="1" dirty="0">
                <a:solidFill>
                  <a:srgbClr val="003366"/>
                </a:solidFill>
                <a:effectLst>
                  <a:outerShdw blurRad="38100" dist="38100" dir="2700000" algn="tl">
                    <a:srgbClr val="000000">
                      <a:alpha val="43137"/>
                    </a:srgbClr>
                  </a:outerShdw>
                </a:effectLst>
              </a:rPr>
              <a:t>included in the reports </a:t>
            </a:r>
            <a:r>
              <a:rPr lang="en-US" b="1" dirty="0" smtClean="0">
                <a:solidFill>
                  <a:srgbClr val="003366"/>
                </a:solidFill>
              </a:rPr>
              <a:t>(</a:t>
            </a:r>
            <a:r>
              <a:rPr lang="en-US" sz="1600" dirty="0" smtClean="0">
                <a:solidFill>
                  <a:srgbClr val="003366"/>
                </a:solidFill>
              </a:rPr>
              <a:t>self-evaluation </a:t>
            </a:r>
            <a:r>
              <a:rPr lang="en-US" sz="1600" dirty="0">
                <a:solidFill>
                  <a:srgbClr val="003366"/>
                </a:solidFill>
              </a:rPr>
              <a:t>report of master curriculum, Self-evaluation report of training and Event reports</a:t>
            </a:r>
            <a:r>
              <a:rPr lang="en-US" b="1" dirty="0" smtClean="0">
                <a:solidFill>
                  <a:srgbClr val="003366"/>
                </a:solidFill>
              </a:rPr>
              <a:t>)</a:t>
            </a:r>
            <a:endParaRPr lang="en-US" altLang="pt-PT" b="1" dirty="0" smtClean="0">
              <a:solidFill>
                <a:srgbClr val="003366"/>
              </a:solidFill>
            </a:endParaRPr>
          </a:p>
        </p:txBody>
      </p:sp>
    </p:spTree>
    <p:extLst>
      <p:ext uri="{BB962C8B-B14F-4D97-AF65-F5344CB8AC3E}">
        <p14:creationId xmlns:p14="http://schemas.microsoft.com/office/powerpoint/2010/main" xmlns="" val="2766636273"/>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1"/>
          <p:cNvSpPr txBox="1">
            <a:spLocks noGrp="1"/>
          </p:cNvSpPr>
          <p:nvPr/>
        </p:nvSpPr>
        <p:spPr bwMode="auto">
          <a:xfrm>
            <a:off x="8610600" y="6324600"/>
            <a:ext cx="322263" cy="195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fld id="{BCA06548-7B04-4AE7-B5CA-8805DCC5FF8D}" type="slidenum">
              <a:rPr lang="pt-PT" altLang="pt-PT" sz="900" b="1">
                <a:solidFill>
                  <a:schemeClr val="tx2"/>
                </a:solidFill>
              </a:rPr>
              <a:pPr algn="r" eaLnBrk="1" hangingPunct="1"/>
              <a:t>15</a:t>
            </a:fld>
            <a:endParaRPr lang="pt-PT" altLang="pt-PT" sz="900" b="1">
              <a:solidFill>
                <a:schemeClr val="tx2"/>
              </a:solidFill>
            </a:endParaRPr>
          </a:p>
        </p:txBody>
      </p:sp>
      <p:sp>
        <p:nvSpPr>
          <p:cNvPr id="10" name="Text Box 2"/>
          <p:cNvSpPr txBox="1">
            <a:spLocks noChangeArrowheads="1"/>
          </p:cNvSpPr>
          <p:nvPr/>
        </p:nvSpPr>
        <p:spPr bwMode="auto">
          <a:xfrm>
            <a:off x="133350" y="1143000"/>
            <a:ext cx="8934450" cy="4745915"/>
          </a:xfrm>
          <a:prstGeom prst="rect">
            <a:avLst/>
          </a:prstGeom>
          <a:noFill/>
          <a:ln w="9525" algn="ctr">
            <a:noFill/>
            <a:miter lim="800000"/>
            <a:headEnd/>
            <a:tailEnd/>
          </a:ln>
          <a:effectLst/>
        </p:spPr>
        <p:txBody>
          <a:bodyPr>
            <a:spAutoFit/>
          </a:bodyPr>
          <a:lstStyle>
            <a:lvl1pPr marL="357188" indent="-357188"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533400" indent="-533400" algn="just" eaLnBrk="1" hangingPunct="1">
              <a:lnSpc>
                <a:spcPct val="130000"/>
              </a:lnSpc>
              <a:spcBef>
                <a:spcPts val="1200"/>
              </a:spcBef>
              <a:buSzPct val="145000"/>
              <a:defRPr/>
            </a:pPr>
            <a:r>
              <a:rPr lang="en-US" altLang="pt-PT" sz="2200" b="1" dirty="0" smtClean="0">
                <a:solidFill>
                  <a:srgbClr val="003366"/>
                </a:solidFill>
                <a:effectLst>
                  <a:outerShdw blurRad="38100" dist="38100" dir="2700000" algn="tl">
                    <a:srgbClr val="000000">
                      <a:alpha val="43137"/>
                    </a:srgbClr>
                  </a:outerShdw>
                </a:effectLst>
              </a:rPr>
              <a:t>4.3 Periodic </a:t>
            </a:r>
            <a:r>
              <a:rPr lang="en-US" altLang="pt-PT" sz="2200" b="1" dirty="0">
                <a:solidFill>
                  <a:srgbClr val="003366"/>
                </a:solidFill>
                <a:effectLst>
                  <a:outerShdw blurRad="38100" dist="38100" dir="2700000" algn="tl">
                    <a:srgbClr val="000000">
                      <a:alpha val="43137"/>
                    </a:srgbClr>
                  </a:outerShdw>
                </a:effectLst>
              </a:rPr>
              <a:t>internal project quality evaluation</a:t>
            </a:r>
          </a:p>
          <a:p>
            <a:pPr marL="649288" indent="-285750" algn="just" eaLnBrk="1" hangingPunct="1">
              <a:lnSpc>
                <a:spcPct val="130000"/>
              </a:lnSpc>
              <a:spcBef>
                <a:spcPts val="1800"/>
              </a:spcBef>
              <a:buSzPct val="145000"/>
              <a:buFont typeface="Arial" panose="020B0604020202020204" pitchFamily="34" charset="0"/>
              <a:buChar char="•"/>
              <a:defRPr/>
            </a:pPr>
            <a:r>
              <a:rPr lang="en-US" altLang="pt-PT" b="1" dirty="0" smtClean="0">
                <a:solidFill>
                  <a:srgbClr val="003366"/>
                </a:solidFill>
              </a:rPr>
              <a:t>The </a:t>
            </a:r>
            <a:r>
              <a:rPr lang="en-US" altLang="pt-PT" sz="2000" b="1" dirty="0">
                <a:solidFill>
                  <a:srgbClr val="003366"/>
                </a:solidFill>
                <a:effectLst>
                  <a:outerShdw blurRad="38100" dist="38100" dir="2700000" algn="tl">
                    <a:srgbClr val="000000">
                      <a:alpha val="43137"/>
                    </a:srgbClr>
                  </a:outerShdw>
                </a:effectLst>
              </a:rPr>
              <a:t>measurement of the project performance </a:t>
            </a:r>
            <a:r>
              <a:rPr lang="en-US" altLang="pt-PT" b="1" dirty="0">
                <a:solidFill>
                  <a:srgbClr val="003366"/>
                </a:solidFill>
              </a:rPr>
              <a:t>during its implementation </a:t>
            </a:r>
            <a:r>
              <a:rPr lang="en-US" altLang="pt-PT" b="1" dirty="0" smtClean="0">
                <a:solidFill>
                  <a:srgbClr val="003366"/>
                </a:solidFill>
              </a:rPr>
              <a:t> will be accomplished based on different </a:t>
            </a:r>
            <a:r>
              <a:rPr lang="en-US" altLang="pt-PT" b="1" dirty="0">
                <a:solidFill>
                  <a:srgbClr val="003366"/>
                </a:solidFill>
              </a:rPr>
              <a:t>kind of </a:t>
            </a:r>
            <a:r>
              <a:rPr lang="en-US" altLang="pt-PT" sz="2000" b="1" dirty="0">
                <a:solidFill>
                  <a:srgbClr val="003366"/>
                </a:solidFill>
                <a:effectLst>
                  <a:outerShdw blurRad="38100" dist="38100" dir="2700000" algn="tl">
                    <a:srgbClr val="000000">
                      <a:alpha val="43137"/>
                    </a:srgbClr>
                  </a:outerShdw>
                </a:effectLst>
              </a:rPr>
              <a:t>evaluation</a:t>
            </a:r>
            <a:r>
              <a:rPr lang="en-US" altLang="pt-PT" b="1" dirty="0">
                <a:solidFill>
                  <a:srgbClr val="003366"/>
                </a:solidFill>
              </a:rPr>
              <a:t> and </a:t>
            </a:r>
            <a:r>
              <a:rPr lang="en-US" altLang="pt-PT" sz="2000" b="1" dirty="0">
                <a:solidFill>
                  <a:srgbClr val="003366"/>
                </a:solidFill>
                <a:effectLst>
                  <a:outerShdw blurRad="38100" dist="38100" dir="2700000" algn="tl">
                    <a:srgbClr val="000000">
                      <a:alpha val="43137"/>
                    </a:srgbClr>
                  </a:outerShdw>
                </a:effectLst>
              </a:rPr>
              <a:t>reporting documents </a:t>
            </a:r>
            <a:r>
              <a:rPr lang="en-US" altLang="pt-PT" b="1" dirty="0" smtClean="0">
                <a:solidFill>
                  <a:srgbClr val="003366"/>
                </a:solidFill>
              </a:rPr>
              <a:t>(</a:t>
            </a:r>
            <a:r>
              <a:rPr lang="en-US" altLang="pt-PT" sz="1600" dirty="0" smtClean="0">
                <a:solidFill>
                  <a:srgbClr val="003366"/>
                </a:solidFill>
              </a:rPr>
              <a:t>annexes </a:t>
            </a:r>
            <a:r>
              <a:rPr lang="en-US" altLang="pt-PT" sz="1600" dirty="0">
                <a:solidFill>
                  <a:srgbClr val="003366"/>
                </a:solidFill>
              </a:rPr>
              <a:t>of the Quality and Assurance Plan</a:t>
            </a:r>
            <a:r>
              <a:rPr lang="en-US" altLang="pt-PT" b="1" dirty="0" smtClean="0">
                <a:solidFill>
                  <a:srgbClr val="003366"/>
                </a:solidFill>
              </a:rPr>
              <a:t>). </a:t>
            </a:r>
            <a:endParaRPr lang="en-US" altLang="pt-PT" b="1" dirty="0">
              <a:solidFill>
                <a:srgbClr val="003366"/>
              </a:solidFill>
            </a:endParaRPr>
          </a:p>
          <a:p>
            <a:pPr marL="715963" indent="-354013" algn="just" eaLnBrk="1" hangingPunct="1">
              <a:lnSpc>
                <a:spcPct val="130000"/>
              </a:lnSpc>
              <a:spcBef>
                <a:spcPts val="1800"/>
              </a:spcBef>
              <a:buSzPct val="145000"/>
              <a:buFont typeface="Arial" panose="020B0604020202020204" pitchFamily="34" charset="0"/>
              <a:buChar char="•"/>
              <a:defRPr/>
            </a:pPr>
            <a:r>
              <a:rPr lang="en-US" altLang="pt-PT" sz="2000" b="1" dirty="0">
                <a:solidFill>
                  <a:srgbClr val="003366"/>
                </a:solidFill>
                <a:effectLst>
                  <a:outerShdw blurRad="38100" dist="38100" dir="2700000" algn="tl">
                    <a:srgbClr val="000000">
                      <a:alpha val="43137"/>
                    </a:srgbClr>
                  </a:outerShdw>
                </a:effectLst>
              </a:rPr>
              <a:t>Periodic internal quality control </a:t>
            </a:r>
            <a:r>
              <a:rPr lang="en-US" altLang="pt-PT" b="1" dirty="0">
                <a:solidFill>
                  <a:srgbClr val="003366"/>
                </a:solidFill>
              </a:rPr>
              <a:t>is ensured with</a:t>
            </a:r>
          </a:p>
          <a:p>
            <a:pPr marL="1258888" indent="-361950" algn="just" eaLnBrk="1" hangingPunct="1">
              <a:lnSpc>
                <a:spcPct val="130000"/>
              </a:lnSpc>
              <a:spcBef>
                <a:spcPts val="600"/>
              </a:spcBef>
              <a:buSzPct val="145000"/>
              <a:buFont typeface="+mj-lt"/>
              <a:buAutoNum type="arabicPeriod"/>
              <a:defRPr/>
            </a:pPr>
            <a:r>
              <a:rPr lang="en-US" altLang="pt-PT" sz="2000" b="1" dirty="0" smtClean="0">
                <a:solidFill>
                  <a:srgbClr val="003366"/>
                </a:solidFill>
                <a:effectLst>
                  <a:outerShdw blurRad="38100" dist="38100" dir="2700000" algn="tl">
                    <a:srgbClr val="000000">
                      <a:alpha val="43137"/>
                    </a:srgbClr>
                  </a:outerShdw>
                </a:effectLst>
              </a:rPr>
              <a:t>Annually - Questionnaire </a:t>
            </a:r>
            <a:r>
              <a:rPr lang="en-US" altLang="pt-PT" sz="2000" b="1" dirty="0">
                <a:solidFill>
                  <a:srgbClr val="003366"/>
                </a:solidFill>
                <a:effectLst>
                  <a:outerShdw blurRad="38100" dist="38100" dir="2700000" algn="tl">
                    <a:srgbClr val="000000">
                      <a:alpha val="43137"/>
                    </a:srgbClr>
                  </a:outerShdw>
                </a:effectLst>
              </a:rPr>
              <a:t>on the project management assessment</a:t>
            </a:r>
          </a:p>
          <a:p>
            <a:pPr marL="1258888" indent="-361950" algn="just" eaLnBrk="1" hangingPunct="1">
              <a:lnSpc>
                <a:spcPct val="130000"/>
              </a:lnSpc>
              <a:spcBef>
                <a:spcPts val="600"/>
              </a:spcBef>
              <a:buSzPct val="145000"/>
              <a:buFont typeface="+mj-lt"/>
              <a:buAutoNum type="arabicPeriod"/>
              <a:defRPr/>
            </a:pPr>
            <a:r>
              <a:rPr lang="en-US" altLang="pt-PT" sz="2000" b="1" dirty="0" smtClean="0">
                <a:solidFill>
                  <a:srgbClr val="003366"/>
                </a:solidFill>
                <a:effectLst>
                  <a:outerShdw blurRad="38100" dist="38100" dir="2700000" algn="tl">
                    <a:srgbClr val="000000">
                      <a:alpha val="43137"/>
                    </a:srgbClr>
                  </a:outerShdw>
                </a:effectLst>
              </a:rPr>
              <a:t>Biannually  - Questionnaire </a:t>
            </a:r>
            <a:r>
              <a:rPr lang="en-US" altLang="pt-PT" sz="2000" b="1" dirty="0">
                <a:solidFill>
                  <a:srgbClr val="003366"/>
                </a:solidFill>
                <a:effectLst>
                  <a:outerShdw blurRad="38100" dist="38100" dir="2700000" algn="tl">
                    <a:srgbClr val="000000">
                      <a:alpha val="43137"/>
                    </a:srgbClr>
                  </a:outerShdw>
                </a:effectLst>
              </a:rPr>
              <a:t>on the work package assessment</a:t>
            </a:r>
          </a:p>
          <a:p>
            <a:pPr marL="1258888" indent="-361950" algn="just" eaLnBrk="1" hangingPunct="1">
              <a:lnSpc>
                <a:spcPct val="130000"/>
              </a:lnSpc>
              <a:spcBef>
                <a:spcPts val="600"/>
              </a:spcBef>
              <a:buSzPct val="145000"/>
              <a:buFont typeface="+mj-lt"/>
              <a:buAutoNum type="arabicPeriod"/>
              <a:defRPr/>
            </a:pPr>
            <a:r>
              <a:rPr lang="en-US" altLang="pt-PT" sz="2000" b="1" dirty="0">
                <a:solidFill>
                  <a:srgbClr val="003366"/>
                </a:solidFill>
                <a:effectLst>
                  <a:outerShdw blurRad="38100" dist="38100" dir="2700000" algn="tl">
                    <a:srgbClr val="000000">
                      <a:alpha val="43137"/>
                    </a:srgbClr>
                  </a:outerShdw>
                </a:effectLst>
              </a:rPr>
              <a:t>Deliverable evaluation, and Technical and Financial </a:t>
            </a:r>
            <a:r>
              <a:rPr lang="en-US" altLang="pt-PT" sz="2000" b="1" dirty="0" smtClean="0">
                <a:solidFill>
                  <a:srgbClr val="003366"/>
                </a:solidFill>
                <a:effectLst>
                  <a:outerShdw blurRad="38100" dist="38100" dir="2700000" algn="tl">
                    <a:srgbClr val="000000">
                      <a:alpha val="43137"/>
                    </a:srgbClr>
                  </a:outerShdw>
                </a:effectLst>
              </a:rPr>
              <a:t>reports</a:t>
            </a:r>
            <a:endParaRPr lang="en-US" altLang="pt-PT" b="1" dirty="0" smtClean="0">
              <a:solidFill>
                <a:srgbClr val="003366"/>
              </a:solidFill>
            </a:endParaRPr>
          </a:p>
        </p:txBody>
      </p:sp>
    </p:spTree>
    <p:extLst>
      <p:ext uri="{BB962C8B-B14F-4D97-AF65-F5344CB8AC3E}">
        <p14:creationId xmlns:p14="http://schemas.microsoft.com/office/powerpoint/2010/main" xmlns="" val="2457458012"/>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1"/>
          <p:cNvSpPr txBox="1">
            <a:spLocks noGrp="1"/>
          </p:cNvSpPr>
          <p:nvPr/>
        </p:nvSpPr>
        <p:spPr bwMode="auto">
          <a:xfrm>
            <a:off x="8610600" y="6324600"/>
            <a:ext cx="322263" cy="195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fld id="{BCA06548-7B04-4AE7-B5CA-8805DCC5FF8D}" type="slidenum">
              <a:rPr lang="pt-PT" altLang="pt-PT" sz="900" b="1">
                <a:solidFill>
                  <a:schemeClr val="tx2"/>
                </a:solidFill>
              </a:rPr>
              <a:pPr algn="r" eaLnBrk="1" hangingPunct="1"/>
              <a:t>16</a:t>
            </a:fld>
            <a:endParaRPr lang="pt-PT" altLang="pt-PT" sz="900" b="1">
              <a:solidFill>
                <a:schemeClr val="tx2"/>
              </a:solidFill>
            </a:endParaRPr>
          </a:p>
        </p:txBody>
      </p:sp>
      <p:sp>
        <p:nvSpPr>
          <p:cNvPr id="10" name="Text Box 2"/>
          <p:cNvSpPr txBox="1">
            <a:spLocks noChangeArrowheads="1"/>
          </p:cNvSpPr>
          <p:nvPr/>
        </p:nvSpPr>
        <p:spPr bwMode="auto">
          <a:xfrm>
            <a:off x="133350" y="768500"/>
            <a:ext cx="8934450" cy="5494517"/>
          </a:xfrm>
          <a:prstGeom prst="rect">
            <a:avLst/>
          </a:prstGeom>
          <a:noFill/>
          <a:ln w="9525" algn="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miter lim="800000"/>
            <a:headEnd/>
            <a:tailEnd/>
          </a:ln>
          <a:effectLst/>
        </p:spPr>
        <p:txBody>
          <a:bodyPr>
            <a:spAutoFit/>
          </a:bodyPr>
          <a:lstStyle>
            <a:lvl1pPr marL="357188" indent="-357188"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533400" indent="-533400" algn="just" eaLnBrk="1" hangingPunct="1">
              <a:lnSpc>
                <a:spcPct val="114000"/>
              </a:lnSpc>
              <a:spcBef>
                <a:spcPts val="600"/>
              </a:spcBef>
              <a:buSzPct val="145000"/>
              <a:buFont typeface="+mj-lt"/>
              <a:buAutoNum type="arabicPeriod" startAt="5"/>
              <a:defRPr/>
            </a:pPr>
            <a:r>
              <a:rPr lang="en-US" altLang="pt-PT" sz="2000" b="1" dirty="0" smtClean="0">
                <a:solidFill>
                  <a:srgbClr val="003366"/>
                </a:solidFill>
                <a:effectLst>
                  <a:outerShdw blurRad="38100" dist="38100" dir="2700000" algn="tl">
                    <a:srgbClr val="000000">
                      <a:alpha val="43137"/>
                    </a:srgbClr>
                  </a:outerShdw>
                </a:effectLst>
              </a:rPr>
              <a:t>EXTERNAL MONITORING</a:t>
            </a:r>
          </a:p>
          <a:p>
            <a:pPr marL="363538" indent="0" algn="just" eaLnBrk="1" hangingPunct="1">
              <a:lnSpc>
                <a:spcPct val="114000"/>
              </a:lnSpc>
              <a:spcBef>
                <a:spcPts val="600"/>
              </a:spcBef>
              <a:buSzPct val="145000"/>
              <a:defRPr/>
            </a:pPr>
            <a:r>
              <a:rPr lang="en-US" altLang="pt-PT" b="1" dirty="0" smtClean="0">
                <a:solidFill>
                  <a:srgbClr val="003366"/>
                </a:solidFill>
              </a:rPr>
              <a:t>The </a:t>
            </a:r>
            <a:r>
              <a:rPr lang="en-US" altLang="pt-PT" sz="2000" b="1" dirty="0">
                <a:solidFill>
                  <a:srgbClr val="003366"/>
                </a:solidFill>
                <a:effectLst>
                  <a:outerShdw blurRad="38100" dist="38100" dir="2700000" algn="tl">
                    <a:srgbClr val="000000">
                      <a:alpha val="43137"/>
                    </a:srgbClr>
                  </a:outerShdw>
                </a:effectLst>
              </a:rPr>
              <a:t>external evaluation </a:t>
            </a:r>
            <a:r>
              <a:rPr lang="en-US" altLang="pt-PT" b="1" dirty="0" smtClean="0">
                <a:solidFill>
                  <a:srgbClr val="003366"/>
                </a:solidFill>
              </a:rPr>
              <a:t>will be done by </a:t>
            </a:r>
            <a:r>
              <a:rPr lang="en-US" altLang="pt-PT" sz="2000" b="1" dirty="0">
                <a:solidFill>
                  <a:srgbClr val="003366"/>
                </a:solidFill>
                <a:effectLst>
                  <a:outerShdw blurRad="38100" dist="38100" dir="2700000" algn="tl">
                    <a:srgbClr val="000000">
                      <a:alpha val="43137"/>
                    </a:srgbClr>
                  </a:outerShdw>
                </a:effectLst>
              </a:rPr>
              <a:t>independent external experts </a:t>
            </a:r>
            <a:r>
              <a:rPr lang="en-US" altLang="pt-PT" sz="2000" b="1" dirty="0" smtClean="0">
                <a:solidFill>
                  <a:srgbClr val="003366"/>
                </a:solidFill>
                <a:effectLst>
                  <a:outerShdw blurRad="38100" dist="38100" dir="2700000" algn="tl">
                    <a:srgbClr val="000000">
                      <a:alpha val="43137"/>
                    </a:srgbClr>
                  </a:outerShdw>
                </a:effectLst>
              </a:rPr>
              <a:t>(</a:t>
            </a:r>
            <a:r>
              <a:rPr lang="en-US" sz="1600" dirty="0" smtClean="0">
                <a:solidFill>
                  <a:srgbClr val="003366"/>
                </a:solidFill>
              </a:rPr>
              <a:t>persons </a:t>
            </a:r>
            <a:r>
              <a:rPr lang="en-US" sz="1600" dirty="0">
                <a:solidFill>
                  <a:srgbClr val="003366"/>
                </a:solidFill>
              </a:rPr>
              <a:t>not involved in the SWARM project Consortium</a:t>
            </a:r>
            <a:r>
              <a:rPr lang="en-US" altLang="pt-PT" sz="2000" b="1" dirty="0" smtClean="0">
                <a:solidFill>
                  <a:srgbClr val="003366"/>
                </a:solidFill>
                <a:effectLst>
                  <a:outerShdw blurRad="38100" dist="38100" dir="2700000" algn="tl">
                    <a:srgbClr val="000000">
                      <a:alpha val="43137"/>
                    </a:srgbClr>
                  </a:outerShdw>
                </a:effectLst>
              </a:rPr>
              <a:t>) </a:t>
            </a:r>
            <a:r>
              <a:rPr lang="en-US" altLang="pt-PT" b="1" dirty="0" smtClean="0">
                <a:solidFill>
                  <a:srgbClr val="003366"/>
                </a:solidFill>
              </a:rPr>
              <a:t>and aims at</a:t>
            </a:r>
            <a:r>
              <a:rPr lang="en-US" altLang="pt-PT" b="1" dirty="0">
                <a:solidFill>
                  <a:srgbClr val="003366"/>
                </a:solidFill>
              </a:rPr>
              <a:t>:</a:t>
            </a:r>
          </a:p>
          <a:p>
            <a:pPr marL="1077913" indent="-444500" algn="just" eaLnBrk="1" hangingPunct="1">
              <a:lnSpc>
                <a:spcPct val="114000"/>
              </a:lnSpc>
              <a:spcBef>
                <a:spcPts val="300"/>
              </a:spcBef>
              <a:buSzPct val="145000"/>
              <a:buFont typeface="+mj-lt"/>
              <a:buAutoNum type="arabicPeriod"/>
              <a:defRPr/>
            </a:pPr>
            <a:r>
              <a:rPr lang="en-US" altLang="pt-PT" b="1" dirty="0" smtClean="0">
                <a:solidFill>
                  <a:srgbClr val="003366"/>
                </a:solidFill>
              </a:rPr>
              <a:t>To provide </a:t>
            </a:r>
            <a:r>
              <a:rPr lang="en-US" altLang="pt-PT" b="1" dirty="0">
                <a:solidFill>
                  <a:srgbClr val="003366"/>
                </a:solidFill>
              </a:rPr>
              <a:t>an </a:t>
            </a:r>
            <a:r>
              <a:rPr lang="en-US" altLang="pt-PT" sz="2000" b="1" dirty="0">
                <a:solidFill>
                  <a:srgbClr val="003366"/>
                </a:solidFill>
                <a:effectLst>
                  <a:outerShdw blurRad="38100" dist="38100" dir="2700000" algn="tl">
                    <a:srgbClr val="000000">
                      <a:alpha val="43137"/>
                    </a:srgbClr>
                  </a:outerShdw>
                </a:effectLst>
              </a:rPr>
              <a:t>outside critical view </a:t>
            </a:r>
            <a:r>
              <a:rPr lang="en-US" altLang="pt-PT" b="1" dirty="0">
                <a:solidFill>
                  <a:srgbClr val="003366"/>
                </a:solidFill>
              </a:rPr>
              <a:t>of the project approach and methodology and </a:t>
            </a:r>
            <a:r>
              <a:rPr lang="en-US" altLang="pt-PT" sz="2000" b="1" dirty="0">
                <a:solidFill>
                  <a:srgbClr val="003366"/>
                </a:solidFill>
                <a:effectLst>
                  <a:outerShdw blurRad="38100" dist="38100" dir="2700000" algn="tl">
                    <a:srgbClr val="000000">
                      <a:alpha val="43137"/>
                    </a:srgbClr>
                  </a:outerShdw>
                </a:effectLst>
              </a:rPr>
              <a:t>give suggestions </a:t>
            </a:r>
            <a:r>
              <a:rPr lang="en-US" altLang="pt-PT" b="1" dirty="0">
                <a:solidFill>
                  <a:srgbClr val="003366"/>
                </a:solidFill>
              </a:rPr>
              <a:t>for their </a:t>
            </a:r>
            <a:r>
              <a:rPr lang="en-US" altLang="pt-PT" b="1" dirty="0" smtClean="0">
                <a:solidFill>
                  <a:srgbClr val="003366"/>
                </a:solidFill>
              </a:rPr>
              <a:t>improvement</a:t>
            </a:r>
            <a:endParaRPr lang="en-US" altLang="pt-PT" b="1" dirty="0">
              <a:solidFill>
                <a:srgbClr val="003366"/>
              </a:solidFill>
            </a:endParaRPr>
          </a:p>
          <a:p>
            <a:pPr marL="1077913" indent="-444500" algn="just" eaLnBrk="1" hangingPunct="1">
              <a:lnSpc>
                <a:spcPct val="114000"/>
              </a:lnSpc>
              <a:spcBef>
                <a:spcPts val="300"/>
              </a:spcBef>
              <a:buSzPct val="145000"/>
              <a:buFont typeface="+mj-lt"/>
              <a:buAutoNum type="arabicPeriod"/>
              <a:defRPr/>
            </a:pPr>
            <a:r>
              <a:rPr lang="en-US" altLang="pt-PT" b="1" dirty="0" smtClean="0">
                <a:solidFill>
                  <a:srgbClr val="003366"/>
                </a:solidFill>
              </a:rPr>
              <a:t>To </a:t>
            </a:r>
            <a:r>
              <a:rPr lang="en-US" altLang="pt-PT" sz="2000" b="1" dirty="0">
                <a:solidFill>
                  <a:srgbClr val="003366"/>
                </a:solidFill>
                <a:effectLst>
                  <a:outerShdw blurRad="38100" dist="38100" dir="2700000" algn="tl">
                    <a:srgbClr val="000000">
                      <a:alpha val="43137"/>
                    </a:srgbClr>
                  </a:outerShdw>
                </a:effectLst>
              </a:rPr>
              <a:t>monitor the effectiveness </a:t>
            </a:r>
            <a:r>
              <a:rPr lang="en-US" altLang="pt-PT" b="1" dirty="0">
                <a:solidFill>
                  <a:srgbClr val="003366"/>
                </a:solidFill>
              </a:rPr>
              <a:t>of the project activities and the </a:t>
            </a:r>
            <a:r>
              <a:rPr lang="en-US" altLang="pt-PT" sz="2000" b="1" dirty="0">
                <a:solidFill>
                  <a:srgbClr val="003366"/>
                </a:solidFill>
                <a:effectLst>
                  <a:outerShdw blurRad="38100" dist="38100" dir="2700000" algn="tl">
                    <a:srgbClr val="000000">
                      <a:alpha val="43137"/>
                    </a:srgbClr>
                  </a:outerShdw>
                </a:effectLst>
              </a:rPr>
              <a:t>quality</a:t>
            </a:r>
            <a:r>
              <a:rPr lang="en-US" altLang="pt-PT" b="1" dirty="0">
                <a:solidFill>
                  <a:srgbClr val="003366"/>
                </a:solidFill>
              </a:rPr>
              <a:t> of the project </a:t>
            </a:r>
            <a:r>
              <a:rPr lang="en-US" altLang="pt-PT" b="1" dirty="0" smtClean="0">
                <a:solidFill>
                  <a:srgbClr val="003366"/>
                </a:solidFill>
              </a:rPr>
              <a:t>results</a:t>
            </a:r>
            <a:endParaRPr lang="en-US" altLang="pt-PT" b="1" dirty="0">
              <a:solidFill>
                <a:srgbClr val="003366"/>
              </a:solidFill>
            </a:endParaRPr>
          </a:p>
          <a:p>
            <a:pPr marL="1077913" indent="-444500" algn="just" eaLnBrk="1" hangingPunct="1">
              <a:lnSpc>
                <a:spcPct val="114000"/>
              </a:lnSpc>
              <a:spcBef>
                <a:spcPts val="300"/>
              </a:spcBef>
              <a:buSzPct val="145000"/>
              <a:buFont typeface="+mj-lt"/>
              <a:buAutoNum type="arabicPeriod"/>
              <a:defRPr/>
            </a:pPr>
            <a:r>
              <a:rPr lang="en-US" altLang="pt-PT" b="1" dirty="0" smtClean="0">
                <a:solidFill>
                  <a:srgbClr val="003366"/>
                </a:solidFill>
              </a:rPr>
              <a:t>To evaluate </a:t>
            </a:r>
            <a:r>
              <a:rPr lang="en-US" altLang="pt-PT" b="1" dirty="0">
                <a:solidFill>
                  <a:srgbClr val="003366"/>
                </a:solidFill>
              </a:rPr>
              <a:t>the </a:t>
            </a:r>
            <a:r>
              <a:rPr lang="en-US" altLang="pt-PT" sz="2000" b="1" dirty="0">
                <a:solidFill>
                  <a:srgbClr val="003366"/>
                </a:solidFill>
                <a:effectLst>
                  <a:outerShdw blurRad="38100" dist="38100" dir="2700000" algn="tl">
                    <a:srgbClr val="000000">
                      <a:alpha val="43137"/>
                    </a:srgbClr>
                  </a:outerShdw>
                </a:effectLst>
              </a:rPr>
              <a:t>project progress </a:t>
            </a:r>
            <a:r>
              <a:rPr lang="en-US" altLang="pt-PT" b="1" dirty="0">
                <a:solidFill>
                  <a:srgbClr val="003366"/>
                </a:solidFill>
              </a:rPr>
              <a:t>and </a:t>
            </a:r>
            <a:r>
              <a:rPr lang="en-US" altLang="pt-PT" sz="2000" b="1" dirty="0">
                <a:solidFill>
                  <a:srgbClr val="003366"/>
                </a:solidFill>
                <a:effectLst>
                  <a:outerShdw blurRad="38100" dist="38100" dir="2700000" algn="tl">
                    <a:srgbClr val="000000">
                      <a:alpha val="43137"/>
                    </a:srgbClr>
                  </a:outerShdw>
                </a:effectLst>
              </a:rPr>
              <a:t>overall satisfaction </a:t>
            </a:r>
            <a:r>
              <a:rPr lang="en-US" altLang="pt-PT" b="1" dirty="0">
                <a:solidFill>
                  <a:srgbClr val="003366"/>
                </a:solidFill>
              </a:rPr>
              <a:t>of all </a:t>
            </a:r>
            <a:r>
              <a:rPr lang="en-US" altLang="pt-PT" b="1" dirty="0" smtClean="0">
                <a:solidFill>
                  <a:srgbClr val="003366"/>
                </a:solidFill>
              </a:rPr>
              <a:t>partners</a:t>
            </a:r>
            <a:endParaRPr lang="en-US" altLang="pt-PT" b="1" dirty="0">
              <a:solidFill>
                <a:srgbClr val="003366"/>
              </a:solidFill>
            </a:endParaRPr>
          </a:p>
          <a:p>
            <a:pPr marL="1077913" indent="-444500" algn="just" eaLnBrk="1" hangingPunct="1">
              <a:lnSpc>
                <a:spcPct val="114000"/>
              </a:lnSpc>
              <a:spcBef>
                <a:spcPts val="300"/>
              </a:spcBef>
              <a:buSzPct val="145000"/>
              <a:buFont typeface="+mj-lt"/>
              <a:buAutoNum type="arabicPeriod"/>
              <a:defRPr/>
            </a:pPr>
            <a:r>
              <a:rPr lang="en-US" altLang="pt-PT" b="1" dirty="0" smtClean="0">
                <a:solidFill>
                  <a:srgbClr val="003366"/>
                </a:solidFill>
              </a:rPr>
              <a:t>To evaluate </a:t>
            </a:r>
            <a:r>
              <a:rPr lang="en-US" altLang="pt-PT" sz="2000" b="1" dirty="0">
                <a:solidFill>
                  <a:srgbClr val="003366"/>
                </a:solidFill>
                <a:effectLst>
                  <a:outerShdw blurRad="38100" dist="38100" dir="2700000" algn="tl">
                    <a:srgbClr val="000000">
                      <a:alpha val="43137"/>
                    </a:srgbClr>
                  </a:outerShdw>
                </a:effectLst>
              </a:rPr>
              <a:t>each single </a:t>
            </a:r>
            <a:r>
              <a:rPr lang="en-US" altLang="pt-PT" sz="2000" b="1" dirty="0" smtClean="0">
                <a:solidFill>
                  <a:srgbClr val="003366"/>
                </a:solidFill>
                <a:effectLst>
                  <a:outerShdw blurRad="38100" dist="38100" dir="2700000" algn="tl">
                    <a:srgbClr val="000000">
                      <a:alpha val="43137"/>
                    </a:srgbClr>
                  </a:outerShdw>
                </a:effectLst>
              </a:rPr>
              <a:t>phase </a:t>
            </a:r>
            <a:r>
              <a:rPr lang="en-US" altLang="pt-PT" b="1" dirty="0">
                <a:solidFill>
                  <a:srgbClr val="003366"/>
                </a:solidFill>
              </a:rPr>
              <a:t>of the project, </a:t>
            </a:r>
          </a:p>
          <a:p>
            <a:pPr marL="1077913" indent="-444500" algn="just" eaLnBrk="1" hangingPunct="1">
              <a:lnSpc>
                <a:spcPct val="114000"/>
              </a:lnSpc>
              <a:spcBef>
                <a:spcPts val="300"/>
              </a:spcBef>
              <a:buSzPct val="145000"/>
              <a:buFont typeface="+mj-lt"/>
              <a:buAutoNum type="arabicPeriod"/>
              <a:defRPr/>
            </a:pPr>
            <a:r>
              <a:rPr lang="en-US" altLang="pt-PT" b="1" dirty="0" smtClean="0">
                <a:solidFill>
                  <a:srgbClr val="003366"/>
                </a:solidFill>
              </a:rPr>
              <a:t>To evaluate </a:t>
            </a:r>
            <a:r>
              <a:rPr lang="en-US" altLang="pt-PT" b="1" dirty="0">
                <a:solidFill>
                  <a:srgbClr val="003366"/>
                </a:solidFill>
              </a:rPr>
              <a:t>the </a:t>
            </a:r>
            <a:r>
              <a:rPr lang="en-US" altLang="pt-PT" sz="2000" b="1" dirty="0">
                <a:solidFill>
                  <a:srgbClr val="003366"/>
                </a:solidFill>
                <a:effectLst>
                  <a:outerShdw blurRad="38100" dist="38100" dir="2700000" algn="tl">
                    <a:srgbClr val="000000">
                      <a:alpha val="43137"/>
                    </a:srgbClr>
                  </a:outerShdw>
                </a:effectLst>
              </a:rPr>
              <a:t>milestones of the project </a:t>
            </a:r>
            <a:r>
              <a:rPr lang="en-US" altLang="pt-PT" b="1" dirty="0">
                <a:solidFill>
                  <a:srgbClr val="003366"/>
                </a:solidFill>
              </a:rPr>
              <a:t>(</a:t>
            </a:r>
            <a:r>
              <a:rPr lang="en-US" altLang="pt-PT" sz="1600" dirty="0">
                <a:solidFill>
                  <a:srgbClr val="003366"/>
                </a:solidFill>
              </a:rPr>
              <a:t>e.g. creation of the Guidelines and Plans</a:t>
            </a:r>
            <a:r>
              <a:rPr lang="en-US" altLang="pt-PT" b="1" dirty="0">
                <a:solidFill>
                  <a:srgbClr val="003366"/>
                </a:solidFill>
              </a:rPr>
              <a:t>),</a:t>
            </a:r>
          </a:p>
          <a:p>
            <a:pPr marL="1077913" indent="-444500" algn="just" eaLnBrk="1" hangingPunct="1">
              <a:lnSpc>
                <a:spcPct val="114000"/>
              </a:lnSpc>
              <a:spcBef>
                <a:spcPts val="300"/>
              </a:spcBef>
              <a:buSzPct val="145000"/>
              <a:buFont typeface="+mj-lt"/>
              <a:buAutoNum type="arabicPeriod"/>
              <a:defRPr/>
            </a:pPr>
            <a:r>
              <a:rPr lang="en-US" altLang="pt-PT" b="1" dirty="0" smtClean="0">
                <a:solidFill>
                  <a:srgbClr val="003366"/>
                </a:solidFill>
              </a:rPr>
              <a:t>To Measure </a:t>
            </a:r>
            <a:r>
              <a:rPr lang="en-US" altLang="pt-PT" b="1" dirty="0">
                <a:solidFill>
                  <a:srgbClr val="003366"/>
                </a:solidFill>
              </a:rPr>
              <a:t>the </a:t>
            </a:r>
            <a:r>
              <a:rPr lang="en-US" altLang="pt-PT" sz="2000" b="1" dirty="0">
                <a:solidFill>
                  <a:srgbClr val="003366"/>
                </a:solidFill>
                <a:effectLst>
                  <a:outerShdw blurRad="38100" dist="38100" dir="2700000" algn="tl">
                    <a:srgbClr val="000000">
                      <a:alpha val="43137"/>
                    </a:srgbClr>
                  </a:outerShdw>
                </a:effectLst>
              </a:rPr>
              <a:t>impact</a:t>
            </a:r>
            <a:r>
              <a:rPr lang="en-US" altLang="pt-PT" b="1" dirty="0">
                <a:solidFill>
                  <a:srgbClr val="003366"/>
                </a:solidFill>
              </a:rPr>
              <a:t> of the project activities</a:t>
            </a:r>
            <a:r>
              <a:rPr lang="en-US" altLang="pt-PT" b="1" dirty="0" smtClean="0">
                <a:solidFill>
                  <a:srgbClr val="003366"/>
                </a:solidFill>
              </a:rPr>
              <a:t>.</a:t>
            </a:r>
          </a:p>
          <a:p>
            <a:pPr marL="644525" indent="0" algn="ctr" eaLnBrk="1" hangingPunct="1">
              <a:lnSpc>
                <a:spcPct val="114000"/>
              </a:lnSpc>
              <a:spcBef>
                <a:spcPts val="600"/>
              </a:spcBef>
              <a:buSzPct val="145000"/>
              <a:defRPr/>
            </a:pPr>
            <a:r>
              <a:rPr lang="en-US" altLang="pt-PT" sz="1600" dirty="0" smtClean="0">
                <a:solidFill>
                  <a:srgbClr val="003366"/>
                </a:solidFill>
              </a:rPr>
              <a:t>(… </a:t>
            </a:r>
            <a:r>
              <a:rPr lang="en-US" altLang="pt-PT" sz="1600" dirty="0" smtClean="0">
                <a:solidFill>
                  <a:srgbClr val="003366"/>
                </a:solidFill>
                <a:effectLst>
                  <a:outerShdw blurRad="38100" dist="38100" dir="2700000" algn="tl">
                    <a:srgbClr val="000000">
                      <a:alpha val="43137"/>
                    </a:srgbClr>
                  </a:outerShdw>
                </a:effectLst>
              </a:rPr>
              <a:t>to </a:t>
            </a:r>
            <a:r>
              <a:rPr lang="en-US" altLang="pt-PT" sz="1600" dirty="0">
                <a:solidFill>
                  <a:srgbClr val="003366"/>
                </a:solidFill>
                <a:effectLst>
                  <a:outerShdw blurRad="38100" dist="38100" dir="2700000" algn="tl">
                    <a:srgbClr val="000000">
                      <a:alpha val="43137"/>
                    </a:srgbClr>
                  </a:outerShdw>
                </a:effectLst>
              </a:rPr>
              <a:t>make sure </a:t>
            </a:r>
            <a:r>
              <a:rPr lang="en-US" altLang="pt-PT" sz="1600" dirty="0">
                <a:solidFill>
                  <a:srgbClr val="003366"/>
                </a:solidFill>
              </a:rPr>
              <a:t>that the </a:t>
            </a:r>
            <a:r>
              <a:rPr lang="en-US" altLang="pt-PT" sz="1600" dirty="0">
                <a:solidFill>
                  <a:srgbClr val="003366"/>
                </a:solidFill>
                <a:effectLst>
                  <a:outerShdw blurRad="38100" dist="38100" dir="2700000" algn="tl">
                    <a:srgbClr val="000000">
                      <a:alpha val="43137"/>
                    </a:srgbClr>
                  </a:outerShdw>
                </a:effectLst>
              </a:rPr>
              <a:t>project</a:t>
            </a:r>
            <a:r>
              <a:rPr lang="en-US" altLang="pt-PT" sz="1600" dirty="0">
                <a:solidFill>
                  <a:srgbClr val="003366"/>
                </a:solidFill>
              </a:rPr>
              <a:t> is </a:t>
            </a:r>
            <a:r>
              <a:rPr lang="en-US" altLang="pt-PT" sz="1600" dirty="0">
                <a:solidFill>
                  <a:srgbClr val="003366"/>
                </a:solidFill>
                <a:effectLst>
                  <a:outerShdw blurRad="38100" dist="38100" dir="2700000" algn="tl">
                    <a:srgbClr val="000000">
                      <a:alpha val="43137"/>
                    </a:srgbClr>
                  </a:outerShdw>
                </a:effectLst>
              </a:rPr>
              <a:t>carried out according to plan</a:t>
            </a:r>
            <a:r>
              <a:rPr lang="en-US" altLang="pt-PT" sz="1600" dirty="0">
                <a:solidFill>
                  <a:srgbClr val="003366"/>
                </a:solidFill>
              </a:rPr>
              <a:t> and t</a:t>
            </a:r>
            <a:r>
              <a:rPr lang="en-US" altLang="pt-PT" sz="1600" dirty="0">
                <a:solidFill>
                  <a:srgbClr val="003366"/>
                </a:solidFill>
                <a:effectLst>
                  <a:outerShdw blurRad="38100" dist="38100" dir="2700000" algn="tl">
                    <a:srgbClr val="000000">
                      <a:alpha val="43137"/>
                    </a:srgbClr>
                  </a:outerShdw>
                </a:effectLst>
              </a:rPr>
              <a:t>o provide advice to improve the quality of the project </a:t>
            </a:r>
            <a:r>
              <a:rPr lang="en-US" altLang="pt-PT" sz="1600" dirty="0" smtClean="0">
                <a:solidFill>
                  <a:srgbClr val="003366"/>
                </a:solidFill>
                <a:effectLst>
                  <a:outerShdw blurRad="38100" dist="38100" dir="2700000" algn="tl">
                    <a:srgbClr val="000000">
                      <a:alpha val="43137"/>
                    </a:srgbClr>
                  </a:outerShdw>
                </a:effectLst>
              </a:rPr>
              <a:t>realization</a:t>
            </a:r>
            <a:r>
              <a:rPr lang="en-US" altLang="pt-PT" sz="1600" dirty="0" smtClean="0">
                <a:solidFill>
                  <a:srgbClr val="003366"/>
                </a:solidFill>
              </a:rPr>
              <a:t>)</a:t>
            </a:r>
            <a:endParaRPr lang="en-US" altLang="pt-PT" b="1" dirty="0">
              <a:solidFill>
                <a:srgbClr val="003366"/>
              </a:solidFill>
            </a:endParaRPr>
          </a:p>
        </p:txBody>
      </p:sp>
    </p:spTree>
    <p:extLst>
      <p:ext uri="{BB962C8B-B14F-4D97-AF65-F5344CB8AC3E}">
        <p14:creationId xmlns:p14="http://schemas.microsoft.com/office/powerpoint/2010/main" xmlns="" val="2766636273"/>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1"/>
          <p:cNvSpPr txBox="1">
            <a:spLocks noGrp="1"/>
          </p:cNvSpPr>
          <p:nvPr/>
        </p:nvSpPr>
        <p:spPr bwMode="auto">
          <a:xfrm>
            <a:off x="8610600" y="6324600"/>
            <a:ext cx="322263" cy="195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fld id="{BCA06548-7B04-4AE7-B5CA-8805DCC5FF8D}" type="slidenum">
              <a:rPr lang="pt-PT" altLang="pt-PT" sz="900" b="1">
                <a:solidFill>
                  <a:schemeClr val="tx2"/>
                </a:solidFill>
              </a:rPr>
              <a:pPr algn="r" eaLnBrk="1" hangingPunct="1"/>
              <a:t>17</a:t>
            </a:fld>
            <a:endParaRPr lang="pt-PT" altLang="pt-PT" sz="900" b="1">
              <a:solidFill>
                <a:schemeClr val="tx2"/>
              </a:solidFill>
            </a:endParaRPr>
          </a:p>
        </p:txBody>
      </p:sp>
      <p:sp>
        <p:nvSpPr>
          <p:cNvPr id="10" name="Text Box 2"/>
          <p:cNvSpPr txBox="1">
            <a:spLocks noChangeArrowheads="1"/>
          </p:cNvSpPr>
          <p:nvPr/>
        </p:nvSpPr>
        <p:spPr bwMode="auto">
          <a:xfrm>
            <a:off x="133350" y="1219200"/>
            <a:ext cx="8934450" cy="4542782"/>
          </a:xfrm>
          <a:prstGeom prst="rect">
            <a:avLst/>
          </a:prstGeom>
          <a:noFill/>
          <a:ln w="9525" algn="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miter lim="800000"/>
            <a:headEnd/>
            <a:tailEnd/>
          </a:ln>
          <a:effectLst/>
        </p:spPr>
        <p:txBody>
          <a:bodyPr>
            <a:spAutoFit/>
          </a:bodyPr>
          <a:lstStyle>
            <a:lvl1pPr marL="357188" indent="-357188"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533400" indent="-533400" algn="just" eaLnBrk="1" hangingPunct="1">
              <a:lnSpc>
                <a:spcPct val="120000"/>
              </a:lnSpc>
              <a:spcBef>
                <a:spcPts val="1200"/>
              </a:spcBef>
              <a:buSzPct val="145000"/>
              <a:buFont typeface="+mj-lt"/>
              <a:buAutoNum type="arabicPeriod" startAt="5"/>
              <a:defRPr/>
            </a:pPr>
            <a:r>
              <a:rPr lang="en-US" altLang="pt-PT" sz="2000" b="1" dirty="0" smtClean="0">
                <a:solidFill>
                  <a:srgbClr val="003366"/>
                </a:solidFill>
                <a:effectLst>
                  <a:outerShdw blurRad="38100" dist="38100" dir="2700000" algn="tl">
                    <a:srgbClr val="000000">
                      <a:alpha val="43137"/>
                    </a:srgbClr>
                  </a:outerShdw>
                </a:effectLst>
              </a:rPr>
              <a:t>EXTERNAL MONITORING</a:t>
            </a:r>
          </a:p>
          <a:p>
            <a:pPr marL="706438" indent="-342900" algn="just" eaLnBrk="1" hangingPunct="1">
              <a:lnSpc>
                <a:spcPct val="120000"/>
              </a:lnSpc>
              <a:spcBef>
                <a:spcPts val="600"/>
              </a:spcBef>
              <a:buSzPct val="145000"/>
              <a:buFont typeface="Arial" panose="020B0604020202020204" pitchFamily="34" charset="0"/>
              <a:buChar char="•"/>
              <a:defRPr/>
            </a:pPr>
            <a:r>
              <a:rPr lang="en-US" altLang="pt-PT" sz="2000" b="1" dirty="0" smtClean="0">
                <a:solidFill>
                  <a:srgbClr val="003366"/>
                </a:solidFill>
                <a:effectLst>
                  <a:outerShdw blurRad="38100" dist="38100" dir="2700000" algn="tl">
                    <a:srgbClr val="000000">
                      <a:alpha val="43137"/>
                    </a:srgbClr>
                  </a:outerShdw>
                </a:effectLst>
              </a:rPr>
              <a:t>Financial </a:t>
            </a:r>
            <a:r>
              <a:rPr lang="en-US" altLang="pt-PT" sz="2000" b="1" dirty="0">
                <a:solidFill>
                  <a:srgbClr val="003366"/>
                </a:solidFill>
                <a:effectLst>
                  <a:outerShdw blurRad="38100" dist="38100" dir="2700000" algn="tl">
                    <a:srgbClr val="000000">
                      <a:alpha val="43137"/>
                    </a:srgbClr>
                  </a:outerShdw>
                </a:effectLst>
              </a:rPr>
              <a:t>evaluation </a:t>
            </a:r>
            <a:r>
              <a:rPr lang="en-US" altLang="pt-PT" b="1" dirty="0">
                <a:solidFill>
                  <a:srgbClr val="003366"/>
                </a:solidFill>
              </a:rPr>
              <a:t>will take place twice during the course of the </a:t>
            </a:r>
            <a:r>
              <a:rPr lang="en-US" altLang="pt-PT" b="1" dirty="0" smtClean="0">
                <a:solidFill>
                  <a:srgbClr val="003366"/>
                </a:solidFill>
              </a:rPr>
              <a:t>project (</a:t>
            </a:r>
            <a:r>
              <a:rPr lang="en-US" altLang="pt-PT" sz="1600" dirty="0">
                <a:solidFill>
                  <a:srgbClr val="003366"/>
                </a:solidFill>
              </a:rPr>
              <a:t>at the mid-point of the project and two months prior to the end of the project</a:t>
            </a:r>
            <a:r>
              <a:rPr lang="en-US" altLang="pt-PT" b="1" dirty="0" smtClean="0">
                <a:solidFill>
                  <a:srgbClr val="003366"/>
                </a:solidFill>
              </a:rPr>
              <a:t>)</a:t>
            </a:r>
          </a:p>
          <a:p>
            <a:pPr marL="806450" indent="-363538" algn="just" eaLnBrk="1" hangingPunct="1">
              <a:lnSpc>
                <a:spcPct val="130000"/>
              </a:lnSpc>
              <a:spcBef>
                <a:spcPts val="1200"/>
              </a:spcBef>
              <a:buSzPct val="145000"/>
              <a:defRPr/>
            </a:pPr>
            <a:r>
              <a:rPr lang="en-US" altLang="pt-PT" b="1" dirty="0" smtClean="0">
                <a:solidFill>
                  <a:srgbClr val="003366"/>
                </a:solidFill>
                <a:effectLst>
                  <a:outerShdw blurRad="38100" dist="38100" dir="2700000" algn="tl">
                    <a:srgbClr val="000000">
                      <a:alpha val="43137"/>
                    </a:srgbClr>
                  </a:outerShdw>
                </a:effectLst>
              </a:rPr>
              <a:t>5.1</a:t>
            </a:r>
            <a:r>
              <a:rPr lang="en-US" altLang="pt-PT" b="1" dirty="0">
                <a:solidFill>
                  <a:srgbClr val="003366"/>
                </a:solidFill>
                <a:effectLst>
                  <a:outerShdw blurRad="38100" dist="38100" dir="2700000" algn="tl">
                    <a:srgbClr val="000000">
                      <a:alpha val="43137"/>
                    </a:srgbClr>
                  </a:outerShdw>
                </a:effectLst>
              </a:rPr>
              <a:t>	Criteria for the selection of external </a:t>
            </a:r>
            <a:r>
              <a:rPr lang="en-US" altLang="pt-PT" b="1" dirty="0" smtClean="0">
                <a:solidFill>
                  <a:srgbClr val="003366"/>
                </a:solidFill>
                <a:effectLst>
                  <a:outerShdw blurRad="38100" dist="38100" dir="2700000" algn="tl">
                    <a:srgbClr val="000000">
                      <a:alpha val="43137"/>
                    </a:srgbClr>
                  </a:outerShdw>
                </a:effectLst>
              </a:rPr>
              <a:t>evaluator (</a:t>
            </a:r>
            <a:r>
              <a:rPr lang="en-US" altLang="pt-PT" sz="1600" dirty="0" smtClean="0">
                <a:solidFill>
                  <a:srgbClr val="003366"/>
                </a:solidFill>
              </a:rPr>
              <a:t>description </a:t>
            </a:r>
            <a:r>
              <a:rPr lang="en-US" altLang="pt-PT" sz="1600" dirty="0">
                <a:solidFill>
                  <a:srgbClr val="003366"/>
                </a:solidFill>
              </a:rPr>
              <a:t>of the external evaluation </a:t>
            </a:r>
            <a:r>
              <a:rPr lang="en-US" altLang="pt-PT" sz="1600" dirty="0" smtClean="0">
                <a:solidFill>
                  <a:srgbClr val="003366"/>
                </a:solidFill>
              </a:rPr>
              <a:t>task; profile</a:t>
            </a:r>
            <a:r>
              <a:rPr lang="en-US" sz="1600" dirty="0" smtClean="0">
                <a:solidFill>
                  <a:srgbClr val="003366"/>
                </a:solidFill>
              </a:rPr>
              <a:t> </a:t>
            </a:r>
            <a:r>
              <a:rPr lang="en-US" sz="1600" dirty="0">
                <a:solidFill>
                  <a:srgbClr val="003366"/>
                </a:solidFill>
              </a:rPr>
              <a:t>of the external evaluator; </a:t>
            </a:r>
            <a:r>
              <a:rPr lang="en-US" sz="1600" dirty="0" smtClean="0">
                <a:solidFill>
                  <a:srgbClr val="003366"/>
                </a:solidFill>
              </a:rPr>
              <a:t>responsibilities </a:t>
            </a:r>
            <a:r>
              <a:rPr lang="en-US" sz="1600" dirty="0">
                <a:solidFill>
                  <a:srgbClr val="003366"/>
                </a:solidFill>
              </a:rPr>
              <a:t>of the external evaluator; </a:t>
            </a:r>
            <a:r>
              <a:rPr lang="en-US" sz="1600" dirty="0" smtClean="0">
                <a:solidFill>
                  <a:srgbClr val="003366"/>
                </a:solidFill>
              </a:rPr>
              <a:t>evaluation </a:t>
            </a:r>
            <a:r>
              <a:rPr lang="en-US" sz="1600" dirty="0">
                <a:solidFill>
                  <a:srgbClr val="003366"/>
                </a:solidFill>
              </a:rPr>
              <a:t>budget; </a:t>
            </a:r>
            <a:r>
              <a:rPr lang="en-US" sz="1600" dirty="0" smtClean="0">
                <a:solidFill>
                  <a:srgbClr val="003366"/>
                </a:solidFill>
              </a:rPr>
              <a:t>cross-project </a:t>
            </a:r>
            <a:r>
              <a:rPr lang="en-US" sz="1600" dirty="0">
                <a:solidFill>
                  <a:srgbClr val="003366"/>
                </a:solidFill>
              </a:rPr>
              <a:t>evaluation</a:t>
            </a:r>
            <a:r>
              <a:rPr lang="en-US" b="1" dirty="0">
                <a:solidFill>
                  <a:srgbClr val="003366"/>
                </a:solidFill>
                <a:effectLst>
                  <a:outerShdw blurRad="38100" dist="38100" dir="2700000" algn="tl">
                    <a:srgbClr val="000000">
                      <a:alpha val="43137"/>
                    </a:srgbClr>
                  </a:outerShdw>
                </a:effectLst>
              </a:rPr>
              <a:t>)</a:t>
            </a:r>
            <a:endParaRPr lang="en-US" altLang="pt-PT" b="1" dirty="0">
              <a:solidFill>
                <a:srgbClr val="003366"/>
              </a:solidFill>
              <a:effectLst>
                <a:outerShdw blurRad="38100" dist="38100" dir="2700000" algn="tl">
                  <a:srgbClr val="000000">
                    <a:alpha val="43137"/>
                  </a:srgbClr>
                </a:outerShdw>
              </a:effectLst>
            </a:endParaRPr>
          </a:p>
          <a:p>
            <a:pPr marL="1077913" indent="-363538" algn="just" eaLnBrk="1" hangingPunct="1">
              <a:lnSpc>
                <a:spcPct val="130000"/>
              </a:lnSpc>
              <a:spcBef>
                <a:spcPts val="1200"/>
              </a:spcBef>
              <a:buSzPct val="145000"/>
              <a:buFont typeface="Wingdings" panose="05000000000000000000" pitchFamily="2" charset="2"/>
              <a:buChar char="ü"/>
              <a:defRPr/>
            </a:pPr>
            <a:r>
              <a:rPr lang="en-US" altLang="pt-PT" b="1" dirty="0" smtClean="0">
                <a:solidFill>
                  <a:srgbClr val="003366"/>
                </a:solidFill>
              </a:rPr>
              <a:t>He/she should </a:t>
            </a:r>
            <a:r>
              <a:rPr lang="en-US" altLang="pt-PT" b="1" dirty="0">
                <a:solidFill>
                  <a:srgbClr val="003366"/>
                </a:solidFill>
              </a:rPr>
              <a:t>have a </a:t>
            </a:r>
            <a:r>
              <a:rPr lang="en-US" altLang="pt-PT" b="1" dirty="0">
                <a:solidFill>
                  <a:srgbClr val="003366"/>
                </a:solidFill>
                <a:effectLst>
                  <a:outerShdw blurRad="38100" dist="38100" dir="2700000" algn="tl">
                    <a:srgbClr val="000000">
                      <a:alpha val="43137"/>
                    </a:srgbClr>
                  </a:outerShdw>
                </a:effectLst>
              </a:rPr>
              <a:t>strong background </a:t>
            </a:r>
            <a:r>
              <a:rPr lang="en-US" altLang="pt-PT" b="1" dirty="0">
                <a:solidFill>
                  <a:srgbClr val="003366"/>
                </a:solidFill>
              </a:rPr>
              <a:t>in project related topics and </a:t>
            </a:r>
            <a:r>
              <a:rPr lang="en-US" altLang="pt-PT" b="1" dirty="0" smtClean="0">
                <a:solidFill>
                  <a:srgbClr val="003366"/>
                </a:solidFill>
              </a:rPr>
              <a:t>objectives</a:t>
            </a:r>
          </a:p>
          <a:p>
            <a:pPr marL="1077913" indent="-363538" algn="just" eaLnBrk="1" hangingPunct="1">
              <a:lnSpc>
                <a:spcPct val="130000"/>
              </a:lnSpc>
              <a:spcBef>
                <a:spcPts val="1200"/>
              </a:spcBef>
              <a:buSzPct val="145000"/>
              <a:buFont typeface="Wingdings" panose="05000000000000000000" pitchFamily="2" charset="2"/>
              <a:buChar char="ü"/>
              <a:defRPr/>
            </a:pPr>
            <a:r>
              <a:rPr lang="en-US" altLang="pt-PT" b="1" dirty="0" smtClean="0">
                <a:solidFill>
                  <a:srgbClr val="003366"/>
                </a:solidFill>
              </a:rPr>
              <a:t>Two </a:t>
            </a:r>
            <a:r>
              <a:rPr lang="en-US" altLang="pt-PT" b="1" dirty="0">
                <a:solidFill>
                  <a:srgbClr val="003366"/>
                </a:solidFill>
              </a:rPr>
              <a:t>external Quality Assurance Reports will be delivered by the external quality evaluator </a:t>
            </a:r>
            <a:r>
              <a:rPr lang="en-US" altLang="pt-PT" b="1" dirty="0">
                <a:solidFill>
                  <a:srgbClr val="003366"/>
                </a:solidFill>
                <a:effectLst>
                  <a:outerShdw blurRad="38100" dist="38100" dir="2700000" algn="tl">
                    <a:srgbClr val="000000">
                      <a:alpha val="43137"/>
                    </a:srgbClr>
                  </a:outerShdw>
                </a:effectLst>
              </a:rPr>
              <a:t>at the middle and six months prior to the end of the funding period of the </a:t>
            </a:r>
            <a:r>
              <a:rPr lang="en-US" altLang="pt-PT" b="1" dirty="0" smtClean="0">
                <a:solidFill>
                  <a:srgbClr val="003366"/>
                </a:solidFill>
                <a:effectLst>
                  <a:outerShdw blurRad="38100" dist="38100" dir="2700000" algn="tl">
                    <a:srgbClr val="000000">
                      <a:alpha val="43137"/>
                    </a:srgbClr>
                  </a:outerShdw>
                </a:effectLst>
              </a:rPr>
              <a:t>project</a:t>
            </a:r>
            <a:endParaRPr lang="en-US" altLang="pt-PT" b="1" dirty="0">
              <a:solidFill>
                <a:srgbClr val="003366"/>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2659274475"/>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1"/>
          <p:cNvSpPr txBox="1">
            <a:spLocks noGrp="1"/>
          </p:cNvSpPr>
          <p:nvPr/>
        </p:nvSpPr>
        <p:spPr bwMode="auto">
          <a:xfrm>
            <a:off x="8610600" y="6324600"/>
            <a:ext cx="322263" cy="195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fld id="{BCA06548-7B04-4AE7-B5CA-8805DCC5FF8D}" type="slidenum">
              <a:rPr lang="pt-PT" altLang="pt-PT" sz="900" b="1">
                <a:solidFill>
                  <a:schemeClr val="tx2"/>
                </a:solidFill>
              </a:rPr>
              <a:pPr algn="r" eaLnBrk="1" hangingPunct="1"/>
              <a:t>18</a:t>
            </a:fld>
            <a:endParaRPr lang="pt-PT" altLang="pt-PT" sz="900" b="1">
              <a:solidFill>
                <a:schemeClr val="tx2"/>
              </a:solidFill>
            </a:endParaRPr>
          </a:p>
        </p:txBody>
      </p:sp>
      <p:sp>
        <p:nvSpPr>
          <p:cNvPr id="10" name="Text Box 2"/>
          <p:cNvSpPr txBox="1">
            <a:spLocks noChangeArrowheads="1"/>
          </p:cNvSpPr>
          <p:nvPr/>
        </p:nvSpPr>
        <p:spPr bwMode="auto">
          <a:xfrm>
            <a:off x="133350" y="1066800"/>
            <a:ext cx="8934450" cy="5066002"/>
          </a:xfrm>
          <a:prstGeom prst="rect">
            <a:avLst/>
          </a:prstGeom>
          <a:noFill/>
          <a:ln w="9525" algn="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miter lim="800000"/>
            <a:headEnd/>
            <a:tailEnd/>
          </a:ln>
          <a:effectLst/>
        </p:spPr>
        <p:txBody>
          <a:bodyPr>
            <a:spAutoFit/>
          </a:bodyPr>
          <a:lstStyle>
            <a:defPPr>
              <a:defRPr lang="en-US"/>
            </a:defPPr>
            <a:lvl1pPr marL="533400" indent="-533400" algn="just">
              <a:lnSpc>
                <a:spcPct val="120000"/>
              </a:lnSpc>
              <a:spcBef>
                <a:spcPts val="1200"/>
              </a:spcBef>
              <a:buSzPct val="145000"/>
              <a:buFont typeface="+mj-lt"/>
              <a:buAutoNum type="arabicPeriod" startAt="5"/>
              <a:defRPr sz="2000" b="1">
                <a:solidFill>
                  <a:srgbClr val="003366"/>
                </a:solidFill>
                <a:effectLst>
                  <a:outerShdw blurRad="38100" dist="38100" dir="2700000" algn="tl">
                    <a:srgbClr val="000000">
                      <a:alpha val="43137"/>
                    </a:srgbClr>
                  </a:outerShdw>
                </a:effectLst>
                <a:latin typeface="Arial" charset="0"/>
                <a:cs typeface="Arial" charset="0"/>
              </a:defRPr>
            </a:lvl1pPr>
            <a:lvl2pPr marL="742950" indent="-285750" eaLnBrk="0" hangingPunct="0">
              <a:defRPr>
                <a:latin typeface="Arial" charset="0"/>
                <a:cs typeface="Arial" charset="0"/>
              </a:defRPr>
            </a:lvl2pPr>
            <a:lvl3pPr marL="1143000" indent="-228600" eaLnBrk="0" hangingPunct="0">
              <a:defRPr>
                <a:latin typeface="Arial" charset="0"/>
                <a:cs typeface="Arial" charset="0"/>
              </a:defRPr>
            </a:lvl3pPr>
            <a:lvl4pPr marL="1600200" indent="-228600" eaLnBrk="0" hangingPunct="0">
              <a:defRPr>
                <a:latin typeface="Arial" charset="0"/>
                <a:cs typeface="Arial" charset="0"/>
              </a:defRPr>
            </a:lvl4pPr>
            <a:lvl5pPr marL="2057400" indent="-228600" eaLnBrk="0" hangingPunct="0">
              <a:defRPr>
                <a:latin typeface="Arial" charset="0"/>
                <a:cs typeface="Arial" charset="0"/>
              </a:defRPr>
            </a:lvl5pPr>
            <a:lvl6pPr marL="2514600" indent="-228600" eaLnBrk="0" fontAlgn="base" hangingPunct="0">
              <a:spcBef>
                <a:spcPct val="0"/>
              </a:spcBef>
              <a:spcAft>
                <a:spcPct val="0"/>
              </a:spcAft>
              <a:defRPr>
                <a:latin typeface="Arial" charset="0"/>
                <a:cs typeface="Arial" charset="0"/>
              </a:defRPr>
            </a:lvl6pPr>
            <a:lvl7pPr marL="2971800" indent="-228600" eaLnBrk="0" fontAlgn="base" hangingPunct="0">
              <a:spcBef>
                <a:spcPct val="0"/>
              </a:spcBef>
              <a:spcAft>
                <a:spcPct val="0"/>
              </a:spcAft>
              <a:defRPr>
                <a:latin typeface="Arial" charset="0"/>
                <a:cs typeface="Arial" charset="0"/>
              </a:defRPr>
            </a:lvl7pPr>
            <a:lvl8pPr marL="3429000" indent="-228600" eaLnBrk="0" fontAlgn="base" hangingPunct="0">
              <a:spcBef>
                <a:spcPct val="0"/>
              </a:spcBef>
              <a:spcAft>
                <a:spcPct val="0"/>
              </a:spcAft>
              <a:defRPr>
                <a:latin typeface="Arial" charset="0"/>
                <a:cs typeface="Arial" charset="0"/>
              </a:defRPr>
            </a:lvl8pPr>
            <a:lvl9pPr marL="3886200" indent="-228600" eaLnBrk="0" fontAlgn="base" hangingPunct="0">
              <a:spcBef>
                <a:spcPct val="0"/>
              </a:spcBef>
              <a:spcAft>
                <a:spcPct val="0"/>
              </a:spcAft>
              <a:defRPr>
                <a:latin typeface="Arial" charset="0"/>
                <a:cs typeface="Arial" charset="0"/>
              </a:defRPr>
            </a:lvl9pPr>
          </a:lstStyle>
          <a:p>
            <a:pPr marL="0" indent="0">
              <a:buNone/>
            </a:pPr>
            <a:r>
              <a:rPr lang="en-US" altLang="pt-PT" dirty="0"/>
              <a:t>5.2	Academic quality assurance</a:t>
            </a:r>
          </a:p>
          <a:p>
            <a:pPr marL="342900" indent="-342900">
              <a:spcBef>
                <a:spcPts val="2400"/>
              </a:spcBef>
              <a:buFont typeface="Wingdings" panose="05000000000000000000" pitchFamily="2" charset="2"/>
              <a:buChar char="ü"/>
            </a:pPr>
            <a:r>
              <a:rPr lang="en-US" dirty="0" err="1"/>
              <a:t>QAC</a:t>
            </a:r>
            <a:r>
              <a:rPr lang="en-US" dirty="0"/>
              <a:t> is not responsible for the quality assurance of the academic content of the project outcomes</a:t>
            </a:r>
            <a:r>
              <a:rPr lang="en-US" sz="1800" dirty="0">
                <a:effectLst/>
              </a:rPr>
              <a:t> (</a:t>
            </a:r>
            <a:r>
              <a:rPr lang="en-US" sz="1600" b="0" dirty="0">
                <a:effectLst/>
              </a:rPr>
              <a:t>new master curricula</a:t>
            </a:r>
            <a:r>
              <a:rPr lang="en-US" sz="1800" dirty="0">
                <a:effectLst/>
              </a:rPr>
              <a:t>). </a:t>
            </a:r>
            <a:endParaRPr lang="en-US" sz="1800" dirty="0" smtClean="0">
              <a:effectLst/>
            </a:endParaRPr>
          </a:p>
          <a:p>
            <a:pPr marL="285750" indent="-285750">
              <a:buFont typeface="Wingdings" panose="05000000000000000000" pitchFamily="2" charset="2"/>
              <a:buChar char="ü"/>
            </a:pPr>
            <a:r>
              <a:rPr lang="en-US" dirty="0" err="1"/>
              <a:t>WP2</a:t>
            </a:r>
            <a:r>
              <a:rPr lang="en-US" sz="1800" dirty="0" smtClean="0">
                <a:effectLst/>
              </a:rPr>
              <a:t> </a:t>
            </a:r>
            <a:r>
              <a:rPr lang="en-US" sz="1800" dirty="0">
                <a:effectLst/>
              </a:rPr>
              <a:t>and </a:t>
            </a:r>
            <a:r>
              <a:rPr lang="en-US" dirty="0" err="1"/>
              <a:t>WP4</a:t>
            </a:r>
            <a:r>
              <a:rPr lang="en-US" sz="1800" dirty="0">
                <a:effectLst/>
              </a:rPr>
              <a:t>, as leaders for those outcomes, </a:t>
            </a:r>
            <a:r>
              <a:rPr lang="en-US" dirty="0"/>
              <a:t>must ensure that the quality standards</a:t>
            </a:r>
            <a:r>
              <a:rPr lang="en-US" sz="1800" dirty="0">
                <a:effectLst/>
              </a:rPr>
              <a:t> defined in the Standards and Guidelines for Quality Assurance in the European Higher Education Area (2015), established by European Association for Quality Assurance in Higher </a:t>
            </a:r>
            <a:r>
              <a:rPr lang="en-US" sz="1800" dirty="0" smtClean="0">
                <a:effectLst/>
              </a:rPr>
              <a:t>Education (</a:t>
            </a:r>
            <a:r>
              <a:rPr lang="en-US" sz="1800" dirty="0" err="1" smtClean="0">
                <a:effectLst/>
              </a:rPr>
              <a:t>ENQA</a:t>
            </a:r>
            <a:r>
              <a:rPr lang="en-US" sz="1800" dirty="0" smtClean="0">
                <a:effectLst/>
              </a:rPr>
              <a:t>) </a:t>
            </a:r>
            <a:r>
              <a:rPr lang="en-US" dirty="0"/>
              <a:t>will be </a:t>
            </a:r>
            <a:r>
              <a:rPr lang="en-US" dirty="0" smtClean="0"/>
              <a:t>met</a:t>
            </a:r>
            <a:endParaRPr lang="en-US" dirty="0"/>
          </a:p>
          <a:p>
            <a:pPr marL="285750" indent="-285750">
              <a:buFont typeface="Wingdings" panose="05000000000000000000" pitchFamily="2" charset="2"/>
              <a:buChar char="ü"/>
            </a:pPr>
            <a:r>
              <a:rPr lang="en-US" dirty="0"/>
              <a:t>National Quality Agencies </a:t>
            </a:r>
            <a:r>
              <a:rPr lang="en-US" sz="1800" dirty="0">
                <a:effectLst/>
              </a:rPr>
              <a:t>(</a:t>
            </a:r>
            <a:r>
              <a:rPr lang="en-US" sz="1600" b="0" dirty="0">
                <a:effectLst/>
              </a:rPr>
              <a:t>Commission for accreditation and quality assurance</a:t>
            </a:r>
            <a:r>
              <a:rPr lang="en-US" sz="1800" dirty="0">
                <a:effectLst/>
              </a:rPr>
              <a:t>) in WB countries involved in the project (Serbia, Bosnia and Herzegovina, </a:t>
            </a:r>
            <a:r>
              <a:rPr lang="en-US" sz="1800" dirty="0" smtClean="0">
                <a:effectLst/>
              </a:rPr>
              <a:t>Kosovo, </a:t>
            </a:r>
            <a:r>
              <a:rPr lang="en-US" sz="1800" dirty="0">
                <a:effectLst/>
              </a:rPr>
              <a:t>Montenegro) will carry out </a:t>
            </a:r>
            <a:r>
              <a:rPr lang="en-US" dirty="0"/>
              <a:t>external quality assurance </a:t>
            </a:r>
            <a:r>
              <a:rPr lang="en-US" sz="1800" dirty="0">
                <a:effectLst/>
              </a:rPr>
              <a:t>of </a:t>
            </a:r>
            <a:r>
              <a:rPr lang="en-US" dirty="0"/>
              <a:t>new master curricula </a:t>
            </a:r>
            <a:r>
              <a:rPr lang="en-US" sz="1800" dirty="0">
                <a:effectLst/>
              </a:rPr>
              <a:t>and make approval decision for their future </a:t>
            </a:r>
            <a:r>
              <a:rPr lang="en-US" sz="1800" dirty="0" smtClean="0">
                <a:effectLst/>
              </a:rPr>
              <a:t>exploitation</a:t>
            </a:r>
            <a:endParaRPr lang="en-US" altLang="pt-PT" sz="1800" dirty="0">
              <a:effectLst/>
            </a:endParaRPr>
          </a:p>
        </p:txBody>
      </p:sp>
    </p:spTree>
    <p:extLst>
      <p:ext uri="{BB962C8B-B14F-4D97-AF65-F5344CB8AC3E}">
        <p14:creationId xmlns:p14="http://schemas.microsoft.com/office/powerpoint/2010/main" xmlns="" val="731512980"/>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1"/>
          <p:cNvSpPr txBox="1">
            <a:spLocks noGrp="1"/>
          </p:cNvSpPr>
          <p:nvPr/>
        </p:nvSpPr>
        <p:spPr bwMode="auto">
          <a:xfrm>
            <a:off x="8610600" y="6324600"/>
            <a:ext cx="322263" cy="195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fld id="{BCA06548-7B04-4AE7-B5CA-8805DCC5FF8D}" type="slidenum">
              <a:rPr lang="pt-PT" altLang="pt-PT" sz="900" b="1">
                <a:solidFill>
                  <a:schemeClr val="tx2"/>
                </a:solidFill>
              </a:rPr>
              <a:pPr algn="r" eaLnBrk="1" hangingPunct="1"/>
              <a:t>19</a:t>
            </a:fld>
            <a:endParaRPr lang="pt-PT" altLang="pt-PT" sz="900" b="1">
              <a:solidFill>
                <a:schemeClr val="tx2"/>
              </a:solidFill>
            </a:endParaRPr>
          </a:p>
        </p:txBody>
      </p:sp>
      <p:sp>
        <p:nvSpPr>
          <p:cNvPr id="10" name="Text Box 2"/>
          <p:cNvSpPr txBox="1">
            <a:spLocks noChangeArrowheads="1"/>
          </p:cNvSpPr>
          <p:nvPr/>
        </p:nvSpPr>
        <p:spPr bwMode="auto">
          <a:xfrm>
            <a:off x="133350" y="1219200"/>
            <a:ext cx="8934450" cy="427746"/>
          </a:xfrm>
          <a:prstGeom prst="rect">
            <a:avLst/>
          </a:prstGeom>
          <a:noFill/>
          <a:ln w="9525" algn="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miter lim="800000"/>
            <a:headEnd/>
            <a:tailEnd/>
          </a:ln>
          <a:effectLst/>
        </p:spPr>
        <p:txBody>
          <a:bodyPr>
            <a:spAutoFit/>
          </a:bodyPr>
          <a:lstStyle>
            <a:lvl1pPr marL="357188" indent="-357188"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533400" indent="-533400" algn="just" eaLnBrk="1" hangingPunct="1">
              <a:lnSpc>
                <a:spcPct val="120000"/>
              </a:lnSpc>
              <a:spcBef>
                <a:spcPts val="1200"/>
              </a:spcBef>
              <a:buSzPct val="145000"/>
              <a:buFont typeface="+mj-lt"/>
              <a:buAutoNum type="arabicPeriod" startAt="6"/>
              <a:defRPr/>
            </a:pPr>
            <a:r>
              <a:rPr lang="en-US" altLang="pt-PT" sz="2000" b="1" dirty="0" smtClean="0">
                <a:solidFill>
                  <a:srgbClr val="003366"/>
                </a:solidFill>
                <a:effectLst>
                  <a:outerShdw blurRad="38100" dist="38100" dir="2700000" algn="tl">
                    <a:srgbClr val="000000">
                      <a:alpha val="43137"/>
                    </a:srgbClr>
                  </a:outerShdw>
                </a:effectLst>
              </a:rPr>
              <a:t>QUALITY PLAN SCHEDULE OF </a:t>
            </a:r>
            <a:r>
              <a:rPr lang="en-US" altLang="pt-PT" sz="2000" b="1" dirty="0" err="1" smtClean="0">
                <a:solidFill>
                  <a:srgbClr val="003366"/>
                </a:solidFill>
                <a:effectLst>
                  <a:outerShdw blurRad="38100" dist="38100" dir="2700000" algn="tl">
                    <a:srgbClr val="000000">
                      <a:alpha val="43137"/>
                    </a:srgbClr>
                  </a:outerShdw>
                </a:effectLst>
              </a:rPr>
              <a:t>WP5</a:t>
            </a:r>
            <a:endParaRPr lang="en-US" altLang="pt-PT" sz="2000" b="1" dirty="0" smtClean="0">
              <a:solidFill>
                <a:srgbClr val="003366"/>
              </a:solidFill>
              <a:effectLst>
                <a:outerShdw blurRad="38100" dist="38100" dir="2700000" algn="tl">
                  <a:srgbClr val="000000">
                    <a:alpha val="43137"/>
                  </a:srgbClr>
                </a:outerShdw>
              </a:effectLst>
            </a:endParaRPr>
          </a:p>
        </p:txBody>
      </p:sp>
      <p:graphicFrame>
        <p:nvGraphicFramePr>
          <p:cNvPr id="2" name="Table 1"/>
          <p:cNvGraphicFramePr>
            <a:graphicFrameLocks noGrp="1"/>
          </p:cNvGraphicFramePr>
          <p:nvPr>
            <p:extLst>
              <p:ext uri="{D42A27DB-BD31-4B8C-83A1-F6EECF244321}">
                <p14:modId xmlns:p14="http://schemas.microsoft.com/office/powerpoint/2010/main" xmlns="" val="1652915604"/>
              </p:ext>
            </p:extLst>
          </p:nvPr>
        </p:nvGraphicFramePr>
        <p:xfrm>
          <a:off x="304800" y="2667000"/>
          <a:ext cx="8229600" cy="2194560"/>
        </p:xfrm>
        <a:graphic>
          <a:graphicData uri="http://schemas.openxmlformats.org/drawingml/2006/table">
            <a:tbl>
              <a:tblPr firstRow="1" firstCol="1" bandRow="1">
                <a:tableStyleId>{5C22544A-7EE6-4342-B048-85BDC9FD1C3A}</a:tableStyleId>
              </a:tblPr>
              <a:tblGrid>
                <a:gridCol w="4495799"/>
                <a:gridCol w="1676400"/>
                <a:gridCol w="2057401"/>
              </a:tblGrid>
              <a:tr h="35560">
                <a:tc>
                  <a:txBody>
                    <a:bodyPr/>
                    <a:lstStyle/>
                    <a:p>
                      <a:pPr marL="255905" indent="-255905" algn="ctr">
                        <a:lnSpc>
                          <a:spcPct val="107000"/>
                        </a:lnSpc>
                        <a:spcAft>
                          <a:spcPts val="0"/>
                        </a:spcAft>
                        <a:tabLst>
                          <a:tab pos="252095" algn="l"/>
                        </a:tabLst>
                      </a:pPr>
                      <a:r>
                        <a:rPr lang="en-US" sz="1600" kern="1200" dirty="0">
                          <a:effectLst/>
                        </a:rPr>
                        <a:t>Reference no. and title of </a:t>
                      </a:r>
                      <a:r>
                        <a:rPr lang="en-US" sz="1600" kern="1200" dirty="0" err="1">
                          <a:effectLst/>
                        </a:rPr>
                        <a:t>WP5</a:t>
                      </a:r>
                      <a:r>
                        <a:rPr lang="en-US" sz="1600" kern="1200" dirty="0">
                          <a:effectLst/>
                        </a:rPr>
                        <a:t> activity</a:t>
                      </a:r>
                      <a:endParaRPr lang="pt-P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255905" indent="-255905" algn="ctr">
                        <a:lnSpc>
                          <a:spcPct val="150000"/>
                        </a:lnSpc>
                        <a:spcAft>
                          <a:spcPts val="0"/>
                        </a:spcAft>
                        <a:tabLst>
                          <a:tab pos="252095" algn="l"/>
                        </a:tabLst>
                      </a:pPr>
                      <a:r>
                        <a:rPr lang="en-US" sz="1600" kern="1200">
                          <a:effectLst/>
                        </a:rPr>
                        <a:t>Due date</a:t>
                      </a:r>
                      <a:endParaRPr lang="pt-P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255905" indent="-255905" algn="ctr">
                        <a:lnSpc>
                          <a:spcPct val="150000"/>
                        </a:lnSpc>
                        <a:spcAft>
                          <a:spcPts val="0"/>
                        </a:spcAft>
                        <a:tabLst>
                          <a:tab pos="252095" algn="l"/>
                        </a:tabLst>
                      </a:pPr>
                      <a:r>
                        <a:rPr lang="en-US" sz="1600" kern="1200">
                          <a:effectLst/>
                        </a:rPr>
                        <a:t>Expected deliverable</a:t>
                      </a:r>
                      <a:endParaRPr lang="pt-P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91440">
                <a:tc>
                  <a:txBody>
                    <a:bodyPr/>
                    <a:lstStyle/>
                    <a:p>
                      <a:pPr algn="just">
                        <a:lnSpc>
                          <a:spcPct val="107000"/>
                        </a:lnSpc>
                        <a:spcAft>
                          <a:spcPts val="0"/>
                        </a:spcAft>
                      </a:pPr>
                      <a:r>
                        <a:rPr lang="en-GB" sz="1600">
                          <a:effectLst/>
                        </a:rPr>
                        <a:t>5.1 Development of the Quality and Assurance Plan</a:t>
                      </a:r>
                      <a:endParaRPr lang="pt-P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tabLst>
                          <a:tab pos="252095" algn="l"/>
                        </a:tabLst>
                      </a:pPr>
                      <a:r>
                        <a:rPr lang="en-US" sz="1600">
                          <a:effectLst/>
                        </a:rPr>
                        <a:t>14-04-2019</a:t>
                      </a:r>
                      <a:endParaRPr lang="pt-P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GB" sz="1600">
                          <a:effectLst/>
                        </a:rPr>
                        <a:t>Plan</a:t>
                      </a:r>
                      <a:endParaRPr lang="pt-P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76200">
                <a:tc>
                  <a:txBody>
                    <a:bodyPr/>
                    <a:lstStyle/>
                    <a:p>
                      <a:pPr algn="just">
                        <a:lnSpc>
                          <a:spcPct val="107000"/>
                        </a:lnSpc>
                        <a:spcAft>
                          <a:spcPts val="0"/>
                        </a:spcAft>
                      </a:pPr>
                      <a:r>
                        <a:rPr lang="en-GB" sz="1600">
                          <a:effectLst/>
                        </a:rPr>
                        <a:t>5.2 </a:t>
                      </a:r>
                      <a:r>
                        <a:rPr lang="en-US" sz="1600">
                          <a:effectLst/>
                        </a:rPr>
                        <a:t>Regular Quality Assurance Committee meetings</a:t>
                      </a:r>
                      <a:endParaRPr lang="pt-P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tabLst>
                          <a:tab pos="252095" algn="l"/>
                        </a:tabLst>
                      </a:pPr>
                      <a:r>
                        <a:rPr lang="en-US" sz="1600" dirty="0">
                          <a:effectLst/>
                        </a:rPr>
                        <a:t>14-10-2021</a:t>
                      </a:r>
                      <a:endParaRPr lang="pt-P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GB" sz="1600">
                          <a:effectLst/>
                        </a:rPr>
                        <a:t>Reports</a:t>
                      </a:r>
                      <a:endParaRPr lang="pt-P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60960">
                <a:tc>
                  <a:txBody>
                    <a:bodyPr/>
                    <a:lstStyle/>
                    <a:p>
                      <a:pPr algn="just">
                        <a:lnSpc>
                          <a:spcPct val="107000"/>
                        </a:lnSpc>
                        <a:spcAft>
                          <a:spcPts val="0"/>
                        </a:spcAft>
                      </a:pPr>
                      <a:r>
                        <a:rPr lang="en-GB" sz="1600">
                          <a:effectLst/>
                        </a:rPr>
                        <a:t>5.3 External evaluation of the project</a:t>
                      </a:r>
                      <a:endParaRPr lang="pt-P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tabLst>
                          <a:tab pos="252095" algn="l"/>
                        </a:tabLst>
                      </a:pPr>
                      <a:r>
                        <a:rPr lang="en-US" sz="1600">
                          <a:effectLst/>
                        </a:rPr>
                        <a:t>14-06-2020</a:t>
                      </a:r>
                      <a:endParaRPr lang="pt-P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GB" sz="1600">
                          <a:effectLst/>
                        </a:rPr>
                        <a:t>Reports</a:t>
                      </a:r>
                      <a:endParaRPr lang="pt-P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60960">
                <a:tc>
                  <a:txBody>
                    <a:bodyPr/>
                    <a:lstStyle/>
                    <a:p>
                      <a:pPr algn="just">
                        <a:lnSpc>
                          <a:spcPct val="107000"/>
                        </a:lnSpc>
                        <a:spcAft>
                          <a:spcPts val="0"/>
                        </a:spcAft>
                      </a:pPr>
                      <a:r>
                        <a:rPr lang="en-GB" sz="1600">
                          <a:effectLst/>
                        </a:rPr>
                        <a:t>5.4 External financial control</a:t>
                      </a:r>
                      <a:endParaRPr lang="pt-P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tabLst>
                          <a:tab pos="252095" algn="l"/>
                        </a:tabLst>
                      </a:pPr>
                      <a:r>
                        <a:rPr lang="en-US" sz="1600">
                          <a:effectLst/>
                        </a:rPr>
                        <a:t>14-11-2021</a:t>
                      </a:r>
                      <a:endParaRPr lang="pt-P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GB" sz="1600">
                          <a:effectLst/>
                        </a:rPr>
                        <a:t>Report</a:t>
                      </a:r>
                      <a:endParaRPr lang="pt-P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60960">
                <a:tc>
                  <a:txBody>
                    <a:bodyPr/>
                    <a:lstStyle/>
                    <a:p>
                      <a:pPr algn="just">
                        <a:lnSpc>
                          <a:spcPct val="107000"/>
                        </a:lnSpc>
                        <a:spcAft>
                          <a:spcPts val="0"/>
                        </a:spcAft>
                      </a:pPr>
                      <a:r>
                        <a:rPr lang="en-GB" sz="1600">
                          <a:effectLst/>
                        </a:rPr>
                        <a:t>5.5 Inter-project coaching</a:t>
                      </a:r>
                      <a:endParaRPr lang="pt-P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0"/>
                        </a:spcAft>
                        <a:tabLst>
                          <a:tab pos="252095" algn="l"/>
                        </a:tabLst>
                      </a:pPr>
                      <a:r>
                        <a:rPr lang="en-US" sz="1600" dirty="0">
                          <a:effectLst/>
                        </a:rPr>
                        <a:t>14-05-2020</a:t>
                      </a:r>
                      <a:endParaRPr lang="pt-P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GB" sz="1600" dirty="0">
                          <a:effectLst/>
                        </a:rPr>
                        <a:t>Event/Report</a:t>
                      </a:r>
                      <a:endParaRPr lang="pt-P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xmlns="" val="342045882"/>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11836" y="1600200"/>
            <a:ext cx="8551164" cy="11430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n-US" sz="3600" b="1" u="sng" dirty="0" smtClean="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Quality Assurance Committee meeting</a:t>
            </a:r>
          </a:p>
          <a:p>
            <a:pPr marL="0" indent="0" algn="ctr">
              <a:buFont typeface="Arial" pitchFamily="34" charset="0"/>
              <a:buNone/>
            </a:pPr>
            <a:r>
              <a:rPr lang="en-US" b="1" dirty="0" err="1" smtClean="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WP5.1</a:t>
            </a:r>
            <a:r>
              <a:rPr lang="en-US" b="1" dirty="0" smtClean="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 Quality and assurance plan (</a:t>
            </a:r>
            <a:r>
              <a:rPr lang="en-US" b="1" dirty="0" err="1" smtClean="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QAP</a:t>
            </a:r>
            <a:r>
              <a:rPr lang="en-US" b="1" dirty="0" smtClean="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a:t>
            </a:r>
          </a:p>
          <a:p>
            <a:pPr marL="0" indent="0" algn="ctr">
              <a:buFont typeface="Arial" pitchFamily="34" charset="0"/>
              <a:buNone/>
            </a:pPr>
            <a:endParaRPr lang="en-US" b="1" dirty="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endParaRPr>
          </a:p>
          <a:p>
            <a:pPr marL="0" indent="0" algn="ctr">
              <a:buFont typeface="Arial" pitchFamily="34" charset="0"/>
              <a:buNone/>
            </a:pPr>
            <a:endParaRPr lang="bs-Latn-BA" b="1" dirty="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xmlns="" val="70903381"/>
              </p:ext>
            </p:extLst>
          </p:nvPr>
        </p:nvGraphicFramePr>
        <p:xfrm>
          <a:off x="762000" y="3352800"/>
          <a:ext cx="7696201" cy="1598107"/>
        </p:xfrm>
        <a:graphic>
          <a:graphicData uri="http://schemas.openxmlformats.org/drawingml/2006/table">
            <a:tbl>
              <a:tblPr firstRow="1" firstCol="1" bandRow="1">
                <a:tableStyleId>{5C22544A-7EE6-4342-B048-85BDC9FD1C3A}</a:tableStyleId>
              </a:tblPr>
              <a:tblGrid>
                <a:gridCol w="923544"/>
                <a:gridCol w="1231392"/>
                <a:gridCol w="1924050"/>
                <a:gridCol w="3617215"/>
              </a:tblGrid>
              <a:tr h="0">
                <a:tc>
                  <a:txBody>
                    <a:bodyPr/>
                    <a:lstStyle/>
                    <a:p>
                      <a:pPr algn="ctr">
                        <a:lnSpc>
                          <a:spcPct val="107000"/>
                        </a:lnSpc>
                        <a:spcAft>
                          <a:spcPts val="0"/>
                        </a:spcAft>
                      </a:pPr>
                      <a:r>
                        <a:rPr lang="en-US" sz="1600" dirty="0">
                          <a:effectLst/>
                        </a:rPr>
                        <a:t>Version</a:t>
                      </a:r>
                      <a:endParaRPr lang="pt-PT" sz="1600" dirty="0">
                        <a:effectLst/>
                        <a:latin typeface="Calibri"/>
                        <a:ea typeface="Calibri"/>
                        <a:cs typeface="Times New Roman"/>
                      </a:endParaRPr>
                    </a:p>
                  </a:txBody>
                  <a:tcPr marL="68580" marR="68580" marT="0" marB="0"/>
                </a:tc>
                <a:tc>
                  <a:txBody>
                    <a:bodyPr/>
                    <a:lstStyle/>
                    <a:p>
                      <a:pPr algn="ctr">
                        <a:lnSpc>
                          <a:spcPct val="107000"/>
                        </a:lnSpc>
                        <a:spcAft>
                          <a:spcPts val="0"/>
                        </a:spcAft>
                      </a:pPr>
                      <a:r>
                        <a:rPr lang="en-US" sz="1600">
                          <a:effectLst/>
                        </a:rPr>
                        <a:t>Date</a:t>
                      </a:r>
                      <a:endParaRPr lang="pt-PT" sz="1600">
                        <a:effectLst/>
                        <a:latin typeface="Calibri"/>
                        <a:ea typeface="Calibri"/>
                        <a:cs typeface="Times New Roman"/>
                      </a:endParaRPr>
                    </a:p>
                  </a:txBody>
                  <a:tcPr marL="68580" marR="68580" marT="0" marB="0"/>
                </a:tc>
                <a:tc>
                  <a:txBody>
                    <a:bodyPr/>
                    <a:lstStyle/>
                    <a:p>
                      <a:pPr algn="ctr">
                        <a:lnSpc>
                          <a:spcPct val="107000"/>
                        </a:lnSpc>
                        <a:spcAft>
                          <a:spcPts val="0"/>
                        </a:spcAft>
                      </a:pPr>
                      <a:r>
                        <a:rPr lang="en-US" sz="1600">
                          <a:effectLst/>
                        </a:rPr>
                        <a:t>Revision description</a:t>
                      </a:r>
                      <a:endParaRPr lang="pt-PT" sz="1600">
                        <a:effectLst/>
                        <a:latin typeface="Calibri"/>
                        <a:ea typeface="Calibri"/>
                        <a:cs typeface="Times New Roman"/>
                      </a:endParaRPr>
                    </a:p>
                  </a:txBody>
                  <a:tcPr marL="68580" marR="68580" marT="0" marB="0"/>
                </a:tc>
                <a:tc>
                  <a:txBody>
                    <a:bodyPr/>
                    <a:lstStyle/>
                    <a:p>
                      <a:pPr algn="ctr">
                        <a:lnSpc>
                          <a:spcPct val="107000"/>
                        </a:lnSpc>
                        <a:spcAft>
                          <a:spcPts val="0"/>
                        </a:spcAft>
                      </a:pPr>
                      <a:r>
                        <a:rPr lang="en-US" sz="1600">
                          <a:effectLst/>
                        </a:rPr>
                        <a:t>Partner responsible</a:t>
                      </a:r>
                      <a:endParaRPr lang="pt-PT" sz="1600">
                        <a:effectLst/>
                        <a:latin typeface="Calibri"/>
                        <a:ea typeface="Calibri"/>
                        <a:cs typeface="Times New Roman"/>
                      </a:endParaRPr>
                    </a:p>
                  </a:txBody>
                  <a:tcPr marL="68580" marR="68580" marT="0" marB="0"/>
                </a:tc>
              </a:tr>
              <a:tr h="0">
                <a:tc>
                  <a:txBody>
                    <a:bodyPr/>
                    <a:lstStyle/>
                    <a:p>
                      <a:pPr algn="ctr">
                        <a:lnSpc>
                          <a:spcPct val="107000"/>
                        </a:lnSpc>
                        <a:spcAft>
                          <a:spcPts val="0"/>
                        </a:spcAft>
                      </a:pPr>
                      <a:r>
                        <a:rPr lang="en-US" sz="1600">
                          <a:effectLst/>
                        </a:rPr>
                        <a:t>v.01</a:t>
                      </a:r>
                      <a:endParaRPr lang="pt-PT" sz="1600">
                        <a:effectLst/>
                        <a:latin typeface="Calibri"/>
                        <a:ea typeface="Calibri"/>
                        <a:cs typeface="Times New Roman"/>
                      </a:endParaRPr>
                    </a:p>
                  </a:txBody>
                  <a:tcPr marL="68580" marR="68580" marT="0" marB="0"/>
                </a:tc>
                <a:tc>
                  <a:txBody>
                    <a:bodyPr/>
                    <a:lstStyle/>
                    <a:p>
                      <a:pPr algn="ctr">
                        <a:lnSpc>
                          <a:spcPct val="107000"/>
                        </a:lnSpc>
                        <a:spcAft>
                          <a:spcPts val="0"/>
                        </a:spcAft>
                      </a:pPr>
                      <a:r>
                        <a:rPr lang="en-US" sz="1600">
                          <a:effectLst/>
                        </a:rPr>
                        <a:t>03.01.2019</a:t>
                      </a:r>
                      <a:endParaRPr lang="pt-PT" sz="1600">
                        <a:effectLst/>
                        <a:latin typeface="Calibri"/>
                        <a:ea typeface="Calibri"/>
                        <a:cs typeface="Times New Roman"/>
                      </a:endParaRPr>
                    </a:p>
                  </a:txBody>
                  <a:tcPr marL="68580" marR="68580" marT="0" marB="0"/>
                </a:tc>
                <a:tc>
                  <a:txBody>
                    <a:bodyPr/>
                    <a:lstStyle/>
                    <a:p>
                      <a:pPr algn="ctr">
                        <a:lnSpc>
                          <a:spcPct val="107000"/>
                        </a:lnSpc>
                        <a:spcAft>
                          <a:spcPts val="0"/>
                        </a:spcAft>
                      </a:pPr>
                      <a:r>
                        <a:rPr lang="en-US" sz="1600">
                          <a:effectLst/>
                        </a:rPr>
                        <a:t>Draft</a:t>
                      </a:r>
                      <a:endParaRPr lang="pt-PT" sz="1600">
                        <a:effectLst/>
                        <a:latin typeface="Calibri"/>
                        <a:ea typeface="Calibri"/>
                        <a:cs typeface="Times New Roman"/>
                      </a:endParaRPr>
                    </a:p>
                  </a:txBody>
                  <a:tcPr marL="68580" marR="68580" marT="0" marB="0"/>
                </a:tc>
                <a:tc>
                  <a:txBody>
                    <a:bodyPr/>
                    <a:lstStyle/>
                    <a:p>
                      <a:pPr algn="ctr">
                        <a:lnSpc>
                          <a:spcPct val="107000"/>
                        </a:lnSpc>
                        <a:spcAft>
                          <a:spcPts val="0"/>
                        </a:spcAft>
                      </a:pPr>
                      <a:r>
                        <a:rPr lang="en-US" sz="1600">
                          <a:effectLst/>
                        </a:rPr>
                        <a:t>Norwegian University of Life Sciences (P3)</a:t>
                      </a:r>
                      <a:endParaRPr lang="pt-PT" sz="1600">
                        <a:effectLst/>
                        <a:latin typeface="Calibri"/>
                        <a:ea typeface="Calibri"/>
                        <a:cs typeface="Times New Roman"/>
                      </a:endParaRPr>
                    </a:p>
                  </a:txBody>
                  <a:tcPr marL="68580" marR="68580" marT="0" marB="0"/>
                </a:tc>
              </a:tr>
              <a:tr h="0">
                <a:tc>
                  <a:txBody>
                    <a:bodyPr/>
                    <a:lstStyle/>
                    <a:p>
                      <a:pPr algn="ctr">
                        <a:lnSpc>
                          <a:spcPct val="107000"/>
                        </a:lnSpc>
                        <a:spcAft>
                          <a:spcPts val="0"/>
                        </a:spcAft>
                      </a:pPr>
                      <a:r>
                        <a:rPr lang="en-US" sz="1600">
                          <a:effectLst/>
                        </a:rPr>
                        <a:t>v.02</a:t>
                      </a:r>
                      <a:endParaRPr lang="pt-PT" sz="1600">
                        <a:effectLst/>
                        <a:latin typeface="Calibri"/>
                        <a:ea typeface="Calibri"/>
                        <a:cs typeface="Times New Roman"/>
                      </a:endParaRPr>
                    </a:p>
                  </a:txBody>
                  <a:tcPr marL="68580" marR="68580" marT="0" marB="0"/>
                </a:tc>
                <a:tc>
                  <a:txBody>
                    <a:bodyPr/>
                    <a:lstStyle/>
                    <a:p>
                      <a:pPr algn="ctr">
                        <a:lnSpc>
                          <a:spcPct val="107000"/>
                        </a:lnSpc>
                        <a:spcAft>
                          <a:spcPts val="0"/>
                        </a:spcAft>
                      </a:pPr>
                      <a:r>
                        <a:rPr lang="en-US" sz="1600">
                          <a:effectLst/>
                        </a:rPr>
                        <a:t>27.01.2019</a:t>
                      </a:r>
                      <a:endParaRPr lang="pt-PT" sz="1600">
                        <a:effectLst/>
                        <a:latin typeface="Calibri"/>
                        <a:ea typeface="Calibri"/>
                        <a:cs typeface="Times New Roman"/>
                      </a:endParaRPr>
                    </a:p>
                  </a:txBody>
                  <a:tcPr marL="68580" marR="68580" marT="0" marB="0"/>
                </a:tc>
                <a:tc>
                  <a:txBody>
                    <a:bodyPr/>
                    <a:lstStyle/>
                    <a:p>
                      <a:pPr algn="ctr">
                        <a:lnSpc>
                          <a:spcPct val="107000"/>
                        </a:lnSpc>
                        <a:spcAft>
                          <a:spcPts val="0"/>
                        </a:spcAft>
                      </a:pPr>
                      <a:r>
                        <a:rPr lang="en-US" sz="1600">
                          <a:effectLst/>
                        </a:rPr>
                        <a:t>Draft</a:t>
                      </a:r>
                      <a:endParaRPr lang="pt-PT" sz="1600">
                        <a:effectLst/>
                        <a:latin typeface="Calibri"/>
                        <a:ea typeface="Calibri"/>
                        <a:cs typeface="Times New Roman"/>
                      </a:endParaRPr>
                    </a:p>
                  </a:txBody>
                  <a:tcPr marL="68580" marR="68580" marT="0" marB="0"/>
                </a:tc>
                <a:tc>
                  <a:txBody>
                    <a:bodyPr/>
                    <a:lstStyle/>
                    <a:p>
                      <a:pPr algn="ctr">
                        <a:lnSpc>
                          <a:spcPct val="107000"/>
                        </a:lnSpc>
                        <a:spcAft>
                          <a:spcPts val="0"/>
                        </a:spcAft>
                      </a:pPr>
                      <a:r>
                        <a:rPr lang="en-US" sz="1600">
                          <a:effectLst/>
                        </a:rPr>
                        <a:t>UL/IST (P7)</a:t>
                      </a:r>
                      <a:endParaRPr lang="pt-PT" sz="1600">
                        <a:effectLst/>
                        <a:latin typeface="Calibri"/>
                        <a:ea typeface="Calibri"/>
                        <a:cs typeface="Times New Roman"/>
                      </a:endParaRPr>
                    </a:p>
                  </a:txBody>
                  <a:tcPr marL="68580" marR="68580" marT="0" marB="0"/>
                </a:tc>
              </a:tr>
              <a:tr h="0">
                <a:tc>
                  <a:txBody>
                    <a:bodyPr/>
                    <a:lstStyle/>
                    <a:p>
                      <a:pPr algn="ctr">
                        <a:lnSpc>
                          <a:spcPct val="107000"/>
                        </a:lnSpc>
                        <a:spcAft>
                          <a:spcPts val="0"/>
                        </a:spcAft>
                      </a:pPr>
                      <a:r>
                        <a:rPr lang="en-US" sz="1600">
                          <a:effectLst/>
                        </a:rPr>
                        <a:t>v.03</a:t>
                      </a:r>
                      <a:endParaRPr lang="pt-PT" sz="1600">
                        <a:effectLst/>
                        <a:latin typeface="Calibri"/>
                        <a:ea typeface="Calibri"/>
                        <a:cs typeface="Times New Roman"/>
                      </a:endParaRPr>
                    </a:p>
                  </a:txBody>
                  <a:tcPr marL="68580" marR="68580" marT="0" marB="0"/>
                </a:tc>
                <a:tc>
                  <a:txBody>
                    <a:bodyPr/>
                    <a:lstStyle/>
                    <a:p>
                      <a:pPr algn="ctr">
                        <a:lnSpc>
                          <a:spcPct val="107000"/>
                        </a:lnSpc>
                        <a:spcAft>
                          <a:spcPts val="0"/>
                        </a:spcAft>
                      </a:pPr>
                      <a:r>
                        <a:rPr lang="en-US" sz="1600">
                          <a:effectLst/>
                        </a:rPr>
                        <a:t>01.02.2019</a:t>
                      </a:r>
                      <a:endParaRPr lang="pt-PT" sz="1600">
                        <a:effectLst/>
                        <a:latin typeface="Calibri"/>
                        <a:ea typeface="Calibri"/>
                        <a:cs typeface="Times New Roman"/>
                      </a:endParaRPr>
                    </a:p>
                  </a:txBody>
                  <a:tcPr marL="68580" marR="68580" marT="0" marB="0"/>
                </a:tc>
                <a:tc>
                  <a:txBody>
                    <a:bodyPr/>
                    <a:lstStyle/>
                    <a:p>
                      <a:pPr algn="ctr">
                        <a:lnSpc>
                          <a:spcPct val="107000"/>
                        </a:lnSpc>
                        <a:spcAft>
                          <a:spcPts val="0"/>
                        </a:spcAft>
                      </a:pPr>
                      <a:r>
                        <a:rPr lang="en-US" sz="1600">
                          <a:effectLst/>
                        </a:rPr>
                        <a:t>Draft</a:t>
                      </a:r>
                      <a:endParaRPr lang="pt-PT" sz="1600">
                        <a:effectLst/>
                        <a:latin typeface="Calibri"/>
                        <a:ea typeface="Calibri"/>
                        <a:cs typeface="Times New Roman"/>
                      </a:endParaRPr>
                    </a:p>
                  </a:txBody>
                  <a:tcPr marL="68580" marR="68580" marT="0" marB="0"/>
                </a:tc>
                <a:tc>
                  <a:txBody>
                    <a:bodyPr/>
                    <a:lstStyle/>
                    <a:p>
                      <a:pPr algn="ctr">
                        <a:lnSpc>
                          <a:spcPct val="107000"/>
                        </a:lnSpc>
                        <a:spcAft>
                          <a:spcPts val="0"/>
                        </a:spcAft>
                      </a:pPr>
                      <a:r>
                        <a:rPr lang="en-US" sz="1600">
                          <a:effectLst/>
                        </a:rPr>
                        <a:t>UNI (P1)</a:t>
                      </a:r>
                      <a:endParaRPr lang="pt-PT" sz="1600">
                        <a:effectLst/>
                        <a:latin typeface="Calibri"/>
                        <a:ea typeface="Calibri"/>
                        <a:cs typeface="Times New Roman"/>
                      </a:endParaRPr>
                    </a:p>
                  </a:txBody>
                  <a:tcPr marL="68580" marR="68580" marT="0" marB="0"/>
                </a:tc>
              </a:tr>
              <a:tr h="0">
                <a:tc>
                  <a:txBody>
                    <a:bodyPr/>
                    <a:lstStyle/>
                    <a:p>
                      <a:pPr algn="ctr">
                        <a:lnSpc>
                          <a:spcPct val="107000"/>
                        </a:lnSpc>
                        <a:spcAft>
                          <a:spcPts val="0"/>
                        </a:spcAft>
                      </a:pPr>
                      <a:r>
                        <a:rPr lang="en-US" sz="1600">
                          <a:effectLst/>
                        </a:rPr>
                        <a:t>v.04</a:t>
                      </a:r>
                      <a:endParaRPr lang="pt-PT" sz="1600">
                        <a:effectLst/>
                        <a:latin typeface="Calibri"/>
                        <a:ea typeface="Calibri"/>
                        <a:cs typeface="Times New Roman"/>
                      </a:endParaRPr>
                    </a:p>
                  </a:txBody>
                  <a:tcPr marL="68580" marR="68580" marT="0" marB="0"/>
                </a:tc>
                <a:tc>
                  <a:txBody>
                    <a:bodyPr/>
                    <a:lstStyle/>
                    <a:p>
                      <a:pPr algn="ctr">
                        <a:lnSpc>
                          <a:spcPct val="107000"/>
                        </a:lnSpc>
                        <a:spcAft>
                          <a:spcPts val="0"/>
                        </a:spcAft>
                      </a:pPr>
                      <a:r>
                        <a:rPr lang="en-US" sz="1600">
                          <a:effectLst/>
                        </a:rPr>
                        <a:t>09.02.2019</a:t>
                      </a:r>
                      <a:endParaRPr lang="pt-PT" sz="1600">
                        <a:effectLst/>
                        <a:latin typeface="Calibri"/>
                        <a:ea typeface="Calibri"/>
                        <a:cs typeface="Times New Roman"/>
                      </a:endParaRPr>
                    </a:p>
                  </a:txBody>
                  <a:tcPr marL="68580" marR="68580" marT="0" marB="0"/>
                </a:tc>
                <a:tc>
                  <a:txBody>
                    <a:bodyPr/>
                    <a:lstStyle/>
                    <a:p>
                      <a:pPr algn="ctr">
                        <a:lnSpc>
                          <a:spcPct val="107000"/>
                        </a:lnSpc>
                        <a:spcAft>
                          <a:spcPts val="0"/>
                        </a:spcAft>
                      </a:pPr>
                      <a:r>
                        <a:rPr lang="en-US" sz="1600">
                          <a:effectLst/>
                        </a:rPr>
                        <a:t>Draft</a:t>
                      </a:r>
                      <a:endParaRPr lang="pt-PT" sz="1600">
                        <a:effectLst/>
                        <a:latin typeface="Calibri"/>
                        <a:ea typeface="Calibri"/>
                        <a:cs typeface="Times New Roman"/>
                      </a:endParaRPr>
                    </a:p>
                  </a:txBody>
                  <a:tcPr marL="68580" marR="68580" marT="0" marB="0"/>
                </a:tc>
                <a:tc>
                  <a:txBody>
                    <a:bodyPr/>
                    <a:lstStyle/>
                    <a:p>
                      <a:pPr algn="ctr">
                        <a:lnSpc>
                          <a:spcPct val="107000"/>
                        </a:lnSpc>
                        <a:spcAft>
                          <a:spcPts val="0"/>
                        </a:spcAft>
                      </a:pPr>
                      <a:r>
                        <a:rPr lang="en-US" sz="1600">
                          <a:effectLst/>
                        </a:rPr>
                        <a:t>UL/IST (P7)</a:t>
                      </a:r>
                      <a:endParaRPr lang="pt-PT" sz="1600">
                        <a:effectLst/>
                        <a:latin typeface="Calibri"/>
                        <a:ea typeface="Calibri"/>
                        <a:cs typeface="Times New Roman"/>
                      </a:endParaRPr>
                    </a:p>
                  </a:txBody>
                  <a:tcPr marL="68580" marR="68580" marT="0" marB="0"/>
                </a:tc>
              </a:tr>
              <a:tr h="0">
                <a:tc>
                  <a:txBody>
                    <a:bodyPr/>
                    <a:lstStyle/>
                    <a:p>
                      <a:pPr algn="ctr">
                        <a:lnSpc>
                          <a:spcPct val="107000"/>
                        </a:lnSpc>
                        <a:spcAft>
                          <a:spcPts val="0"/>
                        </a:spcAft>
                      </a:pPr>
                      <a:r>
                        <a:rPr lang="en-US" sz="1800" b="1" dirty="0" err="1">
                          <a:effectLst/>
                        </a:rPr>
                        <a:t>v.05</a:t>
                      </a:r>
                      <a:endParaRPr lang="pt-PT" sz="1800" b="1" dirty="0">
                        <a:effectLst/>
                        <a:latin typeface="Calibri"/>
                        <a:ea typeface="Calibri"/>
                        <a:cs typeface="Times New Roman"/>
                      </a:endParaRPr>
                    </a:p>
                  </a:txBody>
                  <a:tcPr marL="68580" marR="68580" marT="0" marB="0"/>
                </a:tc>
                <a:tc>
                  <a:txBody>
                    <a:bodyPr/>
                    <a:lstStyle/>
                    <a:p>
                      <a:pPr algn="ctr">
                        <a:lnSpc>
                          <a:spcPct val="107000"/>
                        </a:lnSpc>
                        <a:spcAft>
                          <a:spcPts val="0"/>
                        </a:spcAft>
                      </a:pPr>
                      <a:r>
                        <a:rPr lang="en-US" sz="1800" b="1" dirty="0">
                          <a:effectLst/>
                        </a:rPr>
                        <a:t>13.03.2019</a:t>
                      </a:r>
                      <a:endParaRPr lang="pt-PT" sz="1800" b="1" dirty="0">
                        <a:effectLst/>
                        <a:latin typeface="Calibri"/>
                        <a:ea typeface="Calibri"/>
                        <a:cs typeface="Times New Roman"/>
                      </a:endParaRPr>
                    </a:p>
                  </a:txBody>
                  <a:tcPr marL="68580" marR="68580" marT="0" marB="0"/>
                </a:tc>
                <a:tc>
                  <a:txBody>
                    <a:bodyPr/>
                    <a:lstStyle/>
                    <a:p>
                      <a:pPr algn="ctr">
                        <a:lnSpc>
                          <a:spcPct val="107000"/>
                        </a:lnSpc>
                        <a:spcAft>
                          <a:spcPts val="0"/>
                        </a:spcAft>
                      </a:pPr>
                      <a:r>
                        <a:rPr lang="en-US" sz="1800" b="1" dirty="0">
                          <a:effectLst/>
                        </a:rPr>
                        <a:t>Final version</a:t>
                      </a:r>
                      <a:endParaRPr lang="pt-PT" sz="1800" b="1" dirty="0">
                        <a:effectLst/>
                        <a:latin typeface="Calibri"/>
                        <a:ea typeface="Calibri"/>
                        <a:cs typeface="Times New Roman"/>
                      </a:endParaRPr>
                    </a:p>
                  </a:txBody>
                  <a:tcPr marL="68580" marR="68580" marT="0" marB="0"/>
                </a:tc>
                <a:tc>
                  <a:txBody>
                    <a:bodyPr/>
                    <a:lstStyle/>
                    <a:p>
                      <a:pPr algn="ctr">
                        <a:lnSpc>
                          <a:spcPct val="107000"/>
                        </a:lnSpc>
                        <a:spcAft>
                          <a:spcPts val="0"/>
                        </a:spcAft>
                      </a:pPr>
                      <a:r>
                        <a:rPr lang="en-US" sz="1800" b="1" dirty="0">
                          <a:effectLst/>
                        </a:rPr>
                        <a:t>UL/IST (</a:t>
                      </a:r>
                      <a:r>
                        <a:rPr lang="en-US" sz="1800" b="1" dirty="0" err="1">
                          <a:effectLst/>
                        </a:rPr>
                        <a:t>P7</a:t>
                      </a:r>
                      <a:r>
                        <a:rPr lang="en-US" sz="1800" b="1" dirty="0">
                          <a:effectLst/>
                        </a:rPr>
                        <a:t>)</a:t>
                      </a:r>
                      <a:endParaRPr lang="pt-PT" sz="1800" b="1" dirty="0">
                        <a:effectLst/>
                        <a:latin typeface="Calibri"/>
                        <a:ea typeface="Calibri"/>
                        <a:cs typeface="Times New Roman"/>
                      </a:endParaRPr>
                    </a:p>
                  </a:txBody>
                  <a:tcPr marL="68580" marR="68580" marT="0" marB="0"/>
                </a:tc>
              </a:tr>
            </a:tbl>
          </a:graphicData>
        </a:graphic>
      </p:graphicFrame>
      <p:sp>
        <p:nvSpPr>
          <p:cNvPr id="7" name="Rectangle 6"/>
          <p:cNvSpPr/>
          <p:nvPr/>
        </p:nvSpPr>
        <p:spPr>
          <a:xfrm>
            <a:off x="4114800" y="5562600"/>
            <a:ext cx="5029201" cy="584775"/>
          </a:xfrm>
          <a:prstGeom prst="rect">
            <a:avLst/>
          </a:prstGeom>
        </p:spPr>
        <p:txBody>
          <a:bodyPr wrap="square">
            <a:spAutoFit/>
          </a:bodyPr>
          <a:lstStyle/>
          <a:p>
            <a:pPr algn="ctr"/>
            <a:r>
              <a:rPr lang="en-US" sz="1600" dirty="0"/>
              <a:t>Milan </a:t>
            </a:r>
            <a:r>
              <a:rPr lang="en-US" sz="1600" dirty="0" err="1" smtClean="0"/>
              <a:t>Gocić</a:t>
            </a:r>
            <a:r>
              <a:rPr lang="en-US" sz="1600" dirty="0" smtClean="0"/>
              <a:t> (University of </a:t>
            </a:r>
            <a:r>
              <a:rPr lang="en-US" sz="1600" dirty="0" err="1" smtClean="0"/>
              <a:t>Niis</a:t>
            </a:r>
            <a:r>
              <a:rPr lang="en-US" sz="1600" dirty="0"/>
              <a:t>) </a:t>
            </a:r>
            <a:r>
              <a:rPr lang="en-US" sz="1600" dirty="0" smtClean="0"/>
              <a:t>and Elisabeth </a:t>
            </a:r>
            <a:r>
              <a:rPr lang="en-US" sz="1600" dirty="0"/>
              <a:t>Hoff (Norwegian University of Life Sciences, Norway</a:t>
            </a:r>
          </a:p>
        </p:txBody>
      </p:sp>
    </p:spTree>
    <p:extLst>
      <p:ext uri="{BB962C8B-B14F-4D97-AF65-F5344CB8AC3E}">
        <p14:creationId xmlns:p14="http://schemas.microsoft.com/office/powerpoint/2010/main" xmlns="" val="19004248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1"/>
          <p:cNvSpPr txBox="1">
            <a:spLocks noGrp="1"/>
          </p:cNvSpPr>
          <p:nvPr/>
        </p:nvSpPr>
        <p:spPr bwMode="auto">
          <a:xfrm>
            <a:off x="8610600" y="6324600"/>
            <a:ext cx="322263" cy="195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fld id="{BCA06548-7B04-4AE7-B5CA-8805DCC5FF8D}" type="slidenum">
              <a:rPr lang="pt-PT" altLang="pt-PT" sz="900" b="1">
                <a:solidFill>
                  <a:schemeClr val="tx2"/>
                </a:solidFill>
              </a:rPr>
              <a:pPr algn="r" eaLnBrk="1" hangingPunct="1"/>
              <a:t>20</a:t>
            </a:fld>
            <a:endParaRPr lang="pt-PT" altLang="pt-PT" sz="900" b="1">
              <a:solidFill>
                <a:schemeClr val="tx2"/>
              </a:solidFill>
            </a:endParaRPr>
          </a:p>
        </p:txBody>
      </p:sp>
      <p:sp>
        <p:nvSpPr>
          <p:cNvPr id="2" name="Rectangle 1"/>
          <p:cNvSpPr/>
          <p:nvPr/>
        </p:nvSpPr>
        <p:spPr>
          <a:xfrm>
            <a:off x="1558131" y="573896"/>
            <a:ext cx="7184571" cy="6055504"/>
          </a:xfrm>
          <a:prstGeom prst="rect">
            <a:avLst/>
          </a:prstGeom>
        </p:spPr>
        <p:txBody>
          <a:bodyPr wrap="square">
            <a:spAutoFit/>
          </a:bodyPr>
          <a:lstStyle/>
          <a:p>
            <a:pPr algn="ctr">
              <a:spcBef>
                <a:spcPts val="600"/>
              </a:spcBef>
            </a:pPr>
            <a:r>
              <a:rPr lang="en-US" sz="2000" b="1" dirty="0" smtClean="0">
                <a:solidFill>
                  <a:srgbClr val="002060"/>
                </a:solidFill>
              </a:rPr>
              <a:t>Annexes</a:t>
            </a:r>
            <a:r>
              <a:rPr lang="en-US" sz="2000" b="1" dirty="0">
                <a:solidFill>
                  <a:srgbClr val="002060"/>
                </a:solidFill>
              </a:rPr>
              <a:t>	</a:t>
            </a:r>
            <a:endParaRPr lang="en-US" sz="2000" b="1" dirty="0" smtClean="0">
              <a:solidFill>
                <a:srgbClr val="002060"/>
              </a:solidFill>
            </a:endParaRPr>
          </a:p>
          <a:p>
            <a:pPr>
              <a:spcBef>
                <a:spcPts val="300"/>
              </a:spcBef>
            </a:pPr>
            <a:r>
              <a:rPr lang="en-US" sz="2000" b="1" dirty="0" err="1" smtClean="0">
                <a:solidFill>
                  <a:srgbClr val="002060"/>
                </a:solidFill>
              </a:rPr>
              <a:t>QA1</a:t>
            </a:r>
            <a:r>
              <a:rPr lang="en-US" sz="2000" b="1" dirty="0" smtClean="0">
                <a:solidFill>
                  <a:srgbClr val="002060"/>
                </a:solidFill>
              </a:rPr>
              <a:t> </a:t>
            </a:r>
            <a:r>
              <a:rPr lang="en-US" sz="2000" b="1" dirty="0">
                <a:solidFill>
                  <a:srgbClr val="002060"/>
                </a:solidFill>
              </a:rPr>
              <a:t>– Agenda </a:t>
            </a:r>
            <a:r>
              <a:rPr lang="en-US" sz="2000" b="1" dirty="0" smtClean="0">
                <a:solidFill>
                  <a:srgbClr val="002060"/>
                </a:solidFill>
              </a:rPr>
              <a:t>template</a:t>
            </a:r>
          </a:p>
          <a:p>
            <a:pPr>
              <a:spcBef>
                <a:spcPts val="300"/>
              </a:spcBef>
            </a:pPr>
            <a:r>
              <a:rPr lang="en-US" sz="2000" b="1" dirty="0" err="1" smtClean="0">
                <a:solidFill>
                  <a:srgbClr val="002060"/>
                </a:solidFill>
              </a:rPr>
              <a:t>QA2</a:t>
            </a:r>
            <a:r>
              <a:rPr lang="en-US" sz="2000" b="1" dirty="0" smtClean="0">
                <a:solidFill>
                  <a:srgbClr val="002060"/>
                </a:solidFill>
              </a:rPr>
              <a:t> </a:t>
            </a:r>
            <a:r>
              <a:rPr lang="en-US" sz="2000" b="1" dirty="0">
                <a:solidFill>
                  <a:srgbClr val="002060"/>
                </a:solidFill>
              </a:rPr>
              <a:t>– Attendance list template	</a:t>
            </a:r>
          </a:p>
          <a:p>
            <a:pPr>
              <a:spcBef>
                <a:spcPts val="300"/>
              </a:spcBef>
            </a:pPr>
            <a:r>
              <a:rPr lang="en-US" sz="2000" b="1" dirty="0" err="1" smtClean="0">
                <a:solidFill>
                  <a:srgbClr val="002060"/>
                </a:solidFill>
              </a:rPr>
              <a:t>QA3</a:t>
            </a:r>
            <a:r>
              <a:rPr lang="en-US" sz="2000" b="1" dirty="0" smtClean="0">
                <a:solidFill>
                  <a:srgbClr val="002060"/>
                </a:solidFill>
              </a:rPr>
              <a:t> </a:t>
            </a:r>
            <a:r>
              <a:rPr lang="en-US" sz="2000" b="1" dirty="0">
                <a:solidFill>
                  <a:srgbClr val="002060"/>
                </a:solidFill>
              </a:rPr>
              <a:t>– Event evaluation list template	</a:t>
            </a:r>
            <a:endParaRPr lang="en-US" sz="2000" b="1" dirty="0" smtClean="0">
              <a:solidFill>
                <a:srgbClr val="002060"/>
              </a:solidFill>
            </a:endParaRPr>
          </a:p>
          <a:p>
            <a:pPr>
              <a:spcBef>
                <a:spcPts val="300"/>
              </a:spcBef>
            </a:pPr>
            <a:r>
              <a:rPr lang="en-US" sz="2000" b="1" dirty="0" err="1" smtClean="0">
                <a:solidFill>
                  <a:srgbClr val="002060"/>
                </a:solidFill>
              </a:rPr>
              <a:t>QA4</a:t>
            </a:r>
            <a:r>
              <a:rPr lang="en-US" sz="2000" b="1" dirty="0" smtClean="0">
                <a:solidFill>
                  <a:srgbClr val="002060"/>
                </a:solidFill>
              </a:rPr>
              <a:t> </a:t>
            </a:r>
            <a:r>
              <a:rPr lang="en-US" sz="2000" b="1" dirty="0">
                <a:solidFill>
                  <a:srgbClr val="002060"/>
                </a:solidFill>
              </a:rPr>
              <a:t>– Event report form	</a:t>
            </a:r>
          </a:p>
          <a:p>
            <a:pPr>
              <a:spcBef>
                <a:spcPts val="300"/>
              </a:spcBef>
            </a:pPr>
            <a:r>
              <a:rPr lang="en-US" sz="2000" b="1" dirty="0" err="1" smtClean="0">
                <a:solidFill>
                  <a:srgbClr val="002060"/>
                </a:solidFill>
              </a:rPr>
              <a:t>QA5</a:t>
            </a:r>
            <a:r>
              <a:rPr lang="en-US" sz="2000" b="1" dirty="0" smtClean="0">
                <a:solidFill>
                  <a:srgbClr val="002060"/>
                </a:solidFill>
              </a:rPr>
              <a:t> </a:t>
            </a:r>
            <a:r>
              <a:rPr lang="en-US" sz="2000" b="1" dirty="0">
                <a:solidFill>
                  <a:srgbClr val="002060"/>
                </a:solidFill>
              </a:rPr>
              <a:t>– Self-evaluation list of master curriculum	</a:t>
            </a:r>
          </a:p>
          <a:p>
            <a:pPr>
              <a:spcBef>
                <a:spcPts val="300"/>
              </a:spcBef>
            </a:pPr>
            <a:r>
              <a:rPr lang="en-US" sz="2000" b="1" dirty="0" err="1" smtClean="0">
                <a:solidFill>
                  <a:srgbClr val="002060"/>
                </a:solidFill>
              </a:rPr>
              <a:t>QA6</a:t>
            </a:r>
            <a:r>
              <a:rPr lang="en-US" sz="2000" b="1" dirty="0" smtClean="0">
                <a:solidFill>
                  <a:srgbClr val="002060"/>
                </a:solidFill>
              </a:rPr>
              <a:t> </a:t>
            </a:r>
            <a:r>
              <a:rPr lang="en-US" sz="2000" b="1" dirty="0">
                <a:solidFill>
                  <a:srgbClr val="002060"/>
                </a:solidFill>
              </a:rPr>
              <a:t>– Self-evaluation report of master curriculum	</a:t>
            </a:r>
          </a:p>
          <a:p>
            <a:pPr>
              <a:spcBef>
                <a:spcPts val="300"/>
              </a:spcBef>
            </a:pPr>
            <a:r>
              <a:rPr lang="en-US" sz="2000" b="1" dirty="0" err="1" smtClean="0">
                <a:solidFill>
                  <a:srgbClr val="002060"/>
                </a:solidFill>
              </a:rPr>
              <a:t>QA7</a:t>
            </a:r>
            <a:r>
              <a:rPr lang="en-US" sz="2000" b="1" dirty="0" smtClean="0">
                <a:solidFill>
                  <a:srgbClr val="002060"/>
                </a:solidFill>
              </a:rPr>
              <a:t> </a:t>
            </a:r>
            <a:r>
              <a:rPr lang="en-US" sz="2000" b="1" dirty="0">
                <a:solidFill>
                  <a:srgbClr val="002060"/>
                </a:solidFill>
              </a:rPr>
              <a:t>– Self-evaluation list of </a:t>
            </a:r>
            <a:r>
              <a:rPr lang="en-US" sz="2000" b="1" dirty="0" smtClean="0">
                <a:solidFill>
                  <a:srgbClr val="002060"/>
                </a:solidFill>
              </a:rPr>
              <a:t>training</a:t>
            </a:r>
            <a:endParaRPr lang="en-US" sz="2000" b="1" dirty="0">
              <a:solidFill>
                <a:srgbClr val="002060"/>
              </a:solidFill>
            </a:endParaRPr>
          </a:p>
          <a:p>
            <a:pPr>
              <a:spcBef>
                <a:spcPts val="300"/>
              </a:spcBef>
            </a:pPr>
            <a:r>
              <a:rPr lang="en-US" sz="2000" b="1" dirty="0" err="1" smtClean="0">
                <a:solidFill>
                  <a:srgbClr val="002060"/>
                </a:solidFill>
              </a:rPr>
              <a:t>QA8</a:t>
            </a:r>
            <a:r>
              <a:rPr lang="en-US" sz="2000" b="1" dirty="0" smtClean="0">
                <a:solidFill>
                  <a:srgbClr val="002060"/>
                </a:solidFill>
              </a:rPr>
              <a:t> – Self-evaluation report of training</a:t>
            </a:r>
          </a:p>
          <a:p>
            <a:pPr>
              <a:spcBef>
                <a:spcPts val="300"/>
              </a:spcBef>
            </a:pPr>
            <a:r>
              <a:rPr lang="en-US" sz="2000" b="1" dirty="0" err="1" smtClean="0">
                <a:solidFill>
                  <a:srgbClr val="002060"/>
                </a:solidFill>
              </a:rPr>
              <a:t>QA9</a:t>
            </a:r>
            <a:r>
              <a:rPr lang="en-US" sz="2000" b="1" dirty="0" smtClean="0">
                <a:solidFill>
                  <a:srgbClr val="002060"/>
                </a:solidFill>
              </a:rPr>
              <a:t> – Questionnaire on the project management assessment</a:t>
            </a:r>
          </a:p>
          <a:p>
            <a:pPr>
              <a:spcBef>
                <a:spcPts val="300"/>
              </a:spcBef>
            </a:pPr>
            <a:r>
              <a:rPr lang="en-US" sz="2000" b="1" dirty="0" err="1" smtClean="0">
                <a:solidFill>
                  <a:srgbClr val="002060"/>
                </a:solidFill>
              </a:rPr>
              <a:t>QA10</a:t>
            </a:r>
            <a:r>
              <a:rPr lang="en-US" sz="2000" b="1" dirty="0" smtClean="0">
                <a:solidFill>
                  <a:srgbClr val="002060"/>
                </a:solidFill>
              </a:rPr>
              <a:t> </a:t>
            </a:r>
            <a:r>
              <a:rPr lang="en-US" sz="2000" b="1" dirty="0">
                <a:solidFill>
                  <a:srgbClr val="002060"/>
                </a:solidFill>
              </a:rPr>
              <a:t>– Report on the project management </a:t>
            </a:r>
            <a:r>
              <a:rPr lang="en-US" sz="2000" b="1" dirty="0" smtClean="0">
                <a:solidFill>
                  <a:srgbClr val="002060"/>
                </a:solidFill>
              </a:rPr>
              <a:t>assessment</a:t>
            </a:r>
            <a:endParaRPr lang="en-US" sz="2000" b="1" dirty="0">
              <a:solidFill>
                <a:srgbClr val="002060"/>
              </a:solidFill>
            </a:endParaRPr>
          </a:p>
          <a:p>
            <a:pPr>
              <a:spcBef>
                <a:spcPts val="300"/>
              </a:spcBef>
            </a:pPr>
            <a:r>
              <a:rPr lang="en-US" sz="2000" b="1" dirty="0" err="1" smtClean="0">
                <a:solidFill>
                  <a:srgbClr val="002060"/>
                </a:solidFill>
              </a:rPr>
              <a:t>QA11</a:t>
            </a:r>
            <a:r>
              <a:rPr lang="en-US" sz="2000" b="1" dirty="0" smtClean="0">
                <a:solidFill>
                  <a:srgbClr val="002060"/>
                </a:solidFill>
              </a:rPr>
              <a:t> </a:t>
            </a:r>
            <a:r>
              <a:rPr lang="en-US" sz="2000" b="1" dirty="0">
                <a:solidFill>
                  <a:srgbClr val="002060"/>
                </a:solidFill>
              </a:rPr>
              <a:t>– Questionnaire on the work package </a:t>
            </a:r>
            <a:r>
              <a:rPr lang="en-US" sz="2000" b="1" dirty="0" smtClean="0">
                <a:solidFill>
                  <a:srgbClr val="002060"/>
                </a:solidFill>
              </a:rPr>
              <a:t>assessment</a:t>
            </a:r>
            <a:endParaRPr lang="en-US" sz="2000" b="1" dirty="0">
              <a:solidFill>
                <a:srgbClr val="002060"/>
              </a:solidFill>
            </a:endParaRPr>
          </a:p>
          <a:p>
            <a:pPr>
              <a:spcBef>
                <a:spcPts val="300"/>
              </a:spcBef>
            </a:pPr>
            <a:r>
              <a:rPr lang="en-US" sz="2000" b="1" dirty="0" err="1" smtClean="0">
                <a:solidFill>
                  <a:srgbClr val="002060"/>
                </a:solidFill>
              </a:rPr>
              <a:t>QA12</a:t>
            </a:r>
            <a:r>
              <a:rPr lang="en-US" sz="2000" b="1" dirty="0" smtClean="0">
                <a:solidFill>
                  <a:srgbClr val="002060"/>
                </a:solidFill>
              </a:rPr>
              <a:t> </a:t>
            </a:r>
            <a:r>
              <a:rPr lang="en-US" sz="2000" b="1" dirty="0">
                <a:solidFill>
                  <a:srgbClr val="002060"/>
                </a:solidFill>
              </a:rPr>
              <a:t>– Report on the work package assessment	</a:t>
            </a:r>
          </a:p>
          <a:p>
            <a:pPr>
              <a:spcBef>
                <a:spcPts val="300"/>
              </a:spcBef>
            </a:pPr>
            <a:r>
              <a:rPr lang="en-US" sz="2000" b="1" dirty="0" err="1" smtClean="0">
                <a:solidFill>
                  <a:srgbClr val="002060"/>
                </a:solidFill>
              </a:rPr>
              <a:t>QA13</a:t>
            </a:r>
            <a:r>
              <a:rPr lang="en-US" sz="2000" b="1" dirty="0" smtClean="0">
                <a:solidFill>
                  <a:srgbClr val="002060"/>
                </a:solidFill>
              </a:rPr>
              <a:t> </a:t>
            </a:r>
            <a:r>
              <a:rPr lang="en-US" sz="2000" b="1" dirty="0">
                <a:solidFill>
                  <a:srgbClr val="002060"/>
                </a:solidFill>
              </a:rPr>
              <a:t>– Deliverable </a:t>
            </a:r>
            <a:r>
              <a:rPr lang="en-US" sz="2000" b="1" dirty="0" smtClean="0">
                <a:solidFill>
                  <a:srgbClr val="002060"/>
                </a:solidFill>
              </a:rPr>
              <a:t>evaluation</a:t>
            </a:r>
          </a:p>
          <a:p>
            <a:pPr>
              <a:spcBef>
                <a:spcPts val="1200"/>
              </a:spcBef>
            </a:pPr>
            <a:r>
              <a:rPr lang="en-US" sz="2000" b="1" dirty="0" smtClean="0">
                <a:solidFill>
                  <a:srgbClr val="002060"/>
                </a:solidFill>
              </a:rPr>
              <a:t>Annex </a:t>
            </a:r>
            <a:r>
              <a:rPr lang="en-US" sz="2000" b="1" dirty="0" err="1">
                <a:solidFill>
                  <a:srgbClr val="002060"/>
                </a:solidFill>
              </a:rPr>
              <a:t>DE1</a:t>
            </a:r>
            <a:r>
              <a:rPr lang="en-US" sz="2000" b="1" dirty="0">
                <a:solidFill>
                  <a:srgbClr val="002060"/>
                </a:solidFill>
              </a:rPr>
              <a:t> – WORD template </a:t>
            </a:r>
          </a:p>
          <a:p>
            <a:pPr>
              <a:spcBef>
                <a:spcPts val="300"/>
              </a:spcBef>
            </a:pPr>
            <a:r>
              <a:rPr lang="en-US" sz="2000" b="1" dirty="0" smtClean="0">
                <a:solidFill>
                  <a:srgbClr val="002060"/>
                </a:solidFill>
              </a:rPr>
              <a:t>Annex </a:t>
            </a:r>
            <a:r>
              <a:rPr lang="en-US" sz="2000" b="1" dirty="0" err="1">
                <a:solidFill>
                  <a:srgbClr val="002060"/>
                </a:solidFill>
              </a:rPr>
              <a:t>DE2</a:t>
            </a:r>
            <a:r>
              <a:rPr lang="en-US" sz="2000" b="1" dirty="0">
                <a:solidFill>
                  <a:srgbClr val="002060"/>
                </a:solidFill>
              </a:rPr>
              <a:t> – PowerPoint template </a:t>
            </a:r>
          </a:p>
          <a:p>
            <a:pPr>
              <a:spcBef>
                <a:spcPts val="600"/>
              </a:spcBef>
            </a:pPr>
            <a:endParaRPr lang="en-US" sz="2000" b="1" dirty="0">
              <a:solidFill>
                <a:srgbClr val="002060"/>
              </a:solidFill>
            </a:endParaRPr>
          </a:p>
        </p:txBody>
      </p:sp>
    </p:spTree>
    <p:extLst>
      <p:ext uri="{BB962C8B-B14F-4D97-AF65-F5344CB8AC3E}">
        <p14:creationId xmlns:p14="http://schemas.microsoft.com/office/powerpoint/2010/main" xmlns="" val="765336551"/>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lide Number Placeholder 1"/>
          <p:cNvSpPr txBox="1">
            <a:spLocks noGrp="1"/>
          </p:cNvSpPr>
          <p:nvPr/>
        </p:nvSpPr>
        <p:spPr bwMode="auto">
          <a:xfrm>
            <a:off x="8610600" y="6324600"/>
            <a:ext cx="322263" cy="195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fld id="{BCA06548-7B04-4AE7-B5CA-8805DCC5FF8D}" type="slidenum">
              <a:rPr lang="pt-PT" altLang="pt-PT" sz="900" b="1">
                <a:solidFill>
                  <a:schemeClr val="tx2"/>
                </a:solidFill>
              </a:rPr>
              <a:pPr algn="r" eaLnBrk="1" hangingPunct="1"/>
              <a:t>21</a:t>
            </a:fld>
            <a:endParaRPr lang="pt-PT" altLang="pt-PT" sz="900" b="1">
              <a:solidFill>
                <a:schemeClr val="tx2"/>
              </a:solidFill>
            </a:endParaRPr>
          </a:p>
        </p:txBody>
      </p:sp>
      <p:sp>
        <p:nvSpPr>
          <p:cNvPr id="2" name="Rectangle 1"/>
          <p:cNvSpPr/>
          <p:nvPr/>
        </p:nvSpPr>
        <p:spPr>
          <a:xfrm>
            <a:off x="399144" y="914400"/>
            <a:ext cx="8551862" cy="5124480"/>
          </a:xfrm>
          <a:prstGeom prst="rect">
            <a:avLst/>
          </a:prstGeom>
        </p:spPr>
        <p:txBody>
          <a:bodyPr wrap="square">
            <a:spAutoFit/>
          </a:bodyPr>
          <a:lstStyle/>
          <a:p>
            <a:pPr algn="ctr">
              <a:spcBef>
                <a:spcPts val="600"/>
              </a:spcBef>
            </a:pPr>
            <a:r>
              <a:rPr lang="en-US" sz="2200" b="1" dirty="0">
                <a:solidFill>
                  <a:srgbClr val="003366"/>
                </a:solidFill>
                <a:effectLst>
                  <a:outerShdw blurRad="38100" dist="38100" dir="2700000" algn="tl">
                    <a:srgbClr val="000000">
                      <a:alpha val="43137"/>
                    </a:srgbClr>
                  </a:outerShdw>
                </a:effectLst>
                <a:latin typeface="Arial" charset="0"/>
                <a:cs typeface="Arial" charset="0"/>
              </a:rPr>
              <a:t>Tasks of the Quality Assurance Committee (</a:t>
            </a:r>
            <a:r>
              <a:rPr lang="en-US" sz="2200" b="1" dirty="0" err="1">
                <a:solidFill>
                  <a:srgbClr val="003366"/>
                </a:solidFill>
                <a:effectLst>
                  <a:outerShdw blurRad="38100" dist="38100" dir="2700000" algn="tl">
                    <a:srgbClr val="000000">
                      <a:alpha val="43137"/>
                    </a:srgbClr>
                  </a:outerShdw>
                </a:effectLst>
                <a:latin typeface="Arial" charset="0"/>
                <a:cs typeface="Arial" charset="0"/>
              </a:rPr>
              <a:t>QAC</a:t>
            </a:r>
            <a:r>
              <a:rPr lang="en-US" sz="2200" b="1" dirty="0" smtClean="0">
                <a:solidFill>
                  <a:srgbClr val="003366"/>
                </a:solidFill>
                <a:effectLst>
                  <a:outerShdw blurRad="38100" dist="38100" dir="2700000" algn="tl">
                    <a:srgbClr val="000000">
                      <a:alpha val="43137"/>
                    </a:srgbClr>
                  </a:outerShdw>
                </a:effectLst>
                <a:latin typeface="Arial" charset="0"/>
                <a:cs typeface="Arial" charset="0"/>
              </a:rPr>
              <a:t>)</a:t>
            </a:r>
            <a:endParaRPr lang="en-US" b="1" dirty="0" smtClean="0">
              <a:solidFill>
                <a:srgbClr val="002060"/>
              </a:solidFill>
            </a:endParaRPr>
          </a:p>
          <a:p>
            <a:pPr marL="285750" indent="-285750">
              <a:spcBef>
                <a:spcPts val="600"/>
              </a:spcBef>
              <a:buFont typeface="Wingdings" panose="05000000000000000000" pitchFamily="2" charset="2"/>
              <a:buChar char="ü"/>
            </a:pPr>
            <a:r>
              <a:rPr lang="en-US" b="1" dirty="0" smtClean="0">
                <a:solidFill>
                  <a:schemeClr val="bg1">
                    <a:lumMod val="75000"/>
                  </a:schemeClr>
                </a:solidFill>
              </a:rPr>
              <a:t>Establishing the internal work quality standards and procedures</a:t>
            </a:r>
          </a:p>
          <a:p>
            <a:pPr marL="285750" indent="-285750">
              <a:spcBef>
                <a:spcPts val="600"/>
              </a:spcBef>
              <a:buFont typeface="Wingdings" panose="05000000000000000000" pitchFamily="2" charset="2"/>
              <a:buChar char="ü"/>
            </a:pPr>
            <a:r>
              <a:rPr lang="en-US" b="1" dirty="0" smtClean="0">
                <a:solidFill>
                  <a:schemeClr val="bg1">
                    <a:lumMod val="75000"/>
                  </a:schemeClr>
                </a:solidFill>
              </a:rPr>
              <a:t>Monitoring </a:t>
            </a:r>
            <a:r>
              <a:rPr lang="en-US" b="1" dirty="0">
                <a:solidFill>
                  <a:schemeClr val="bg1">
                    <a:lumMod val="75000"/>
                  </a:schemeClr>
                </a:solidFill>
              </a:rPr>
              <a:t>and reviewing, once a year (October), the project management assessment prepared from contact persons from each partner institution written using Annex </a:t>
            </a:r>
            <a:r>
              <a:rPr lang="en-US" b="1" dirty="0" err="1" smtClean="0">
                <a:solidFill>
                  <a:schemeClr val="bg1">
                    <a:lumMod val="75000"/>
                  </a:schemeClr>
                </a:solidFill>
              </a:rPr>
              <a:t>QA9</a:t>
            </a:r>
            <a:endParaRPr lang="en-US" b="1" dirty="0">
              <a:solidFill>
                <a:schemeClr val="bg1">
                  <a:lumMod val="75000"/>
                </a:schemeClr>
              </a:solidFill>
            </a:endParaRPr>
          </a:p>
          <a:p>
            <a:pPr marL="285750" indent="-285750">
              <a:spcBef>
                <a:spcPts val="600"/>
              </a:spcBef>
              <a:buFont typeface="Wingdings" panose="05000000000000000000" pitchFamily="2" charset="2"/>
              <a:buChar char="ü"/>
            </a:pPr>
            <a:r>
              <a:rPr lang="en-US" b="1" dirty="0" smtClean="0">
                <a:solidFill>
                  <a:schemeClr val="bg1">
                    <a:lumMod val="75000"/>
                  </a:schemeClr>
                </a:solidFill>
              </a:rPr>
              <a:t>Preparing </a:t>
            </a:r>
            <a:r>
              <a:rPr lang="en-US" b="1" dirty="0">
                <a:solidFill>
                  <a:schemeClr val="bg1">
                    <a:lumMod val="75000"/>
                  </a:schemeClr>
                </a:solidFill>
              </a:rPr>
              <a:t>once (October) a year regular report to the Steering Committee (SC) using Annex </a:t>
            </a:r>
            <a:r>
              <a:rPr lang="en-US" b="1" dirty="0" err="1">
                <a:solidFill>
                  <a:schemeClr val="bg1">
                    <a:lumMod val="75000"/>
                  </a:schemeClr>
                </a:solidFill>
              </a:rPr>
              <a:t>QA10</a:t>
            </a:r>
            <a:r>
              <a:rPr lang="en-US" b="1" dirty="0">
                <a:solidFill>
                  <a:schemeClr val="bg1">
                    <a:lumMod val="75000"/>
                  </a:schemeClr>
                </a:solidFill>
              </a:rPr>
              <a:t> about the project management </a:t>
            </a:r>
            <a:r>
              <a:rPr lang="en-US" b="1" dirty="0" smtClean="0">
                <a:solidFill>
                  <a:schemeClr val="bg1">
                    <a:lumMod val="75000"/>
                  </a:schemeClr>
                </a:solidFill>
              </a:rPr>
              <a:t>assessment</a:t>
            </a:r>
            <a:endParaRPr lang="en-US" b="1" dirty="0">
              <a:solidFill>
                <a:schemeClr val="bg1">
                  <a:lumMod val="75000"/>
                </a:schemeClr>
              </a:solidFill>
            </a:endParaRPr>
          </a:p>
          <a:p>
            <a:pPr marL="285750" indent="-285750">
              <a:spcBef>
                <a:spcPts val="600"/>
              </a:spcBef>
              <a:buFont typeface="Wingdings" panose="05000000000000000000" pitchFamily="2" charset="2"/>
              <a:buChar char="ü"/>
            </a:pPr>
            <a:r>
              <a:rPr lang="en-US" b="1" dirty="0" smtClean="0">
                <a:solidFill>
                  <a:srgbClr val="FF0000"/>
                </a:solidFill>
              </a:rPr>
              <a:t>Monitoring </a:t>
            </a:r>
            <a:r>
              <a:rPr lang="en-US" b="1" dirty="0">
                <a:solidFill>
                  <a:srgbClr val="FF0000"/>
                </a:solidFill>
              </a:rPr>
              <a:t>and reviewing twice a year (March and September) the questionnaires and the reports on the work package assessment (Annex </a:t>
            </a:r>
            <a:r>
              <a:rPr lang="en-US" b="1" dirty="0" err="1">
                <a:solidFill>
                  <a:srgbClr val="FF0000"/>
                </a:solidFill>
              </a:rPr>
              <a:t>QA11</a:t>
            </a:r>
            <a:r>
              <a:rPr lang="en-US" b="1" dirty="0">
                <a:solidFill>
                  <a:srgbClr val="FF0000"/>
                </a:solidFill>
              </a:rPr>
              <a:t>) done by the WP leaders and contact persons from each partner </a:t>
            </a:r>
            <a:r>
              <a:rPr lang="en-US" b="1" dirty="0" smtClean="0">
                <a:solidFill>
                  <a:srgbClr val="FF0000"/>
                </a:solidFill>
              </a:rPr>
              <a:t>institution</a:t>
            </a:r>
            <a:endParaRPr lang="en-US" b="1" dirty="0">
              <a:solidFill>
                <a:schemeClr val="bg1">
                  <a:lumMod val="75000"/>
                </a:schemeClr>
              </a:solidFill>
            </a:endParaRPr>
          </a:p>
          <a:p>
            <a:pPr marL="285750" indent="-285750">
              <a:spcBef>
                <a:spcPts val="600"/>
              </a:spcBef>
              <a:buFont typeface="Wingdings" panose="05000000000000000000" pitchFamily="2" charset="2"/>
              <a:buChar char="ü"/>
            </a:pPr>
            <a:r>
              <a:rPr lang="en-US" b="1" dirty="0" smtClean="0">
                <a:solidFill>
                  <a:schemeClr val="bg1">
                    <a:lumMod val="75000"/>
                  </a:schemeClr>
                </a:solidFill>
              </a:rPr>
              <a:t>Supporting </a:t>
            </a:r>
            <a:r>
              <a:rPr lang="en-US" b="1" dirty="0">
                <a:solidFill>
                  <a:schemeClr val="bg1">
                    <a:lumMod val="75000"/>
                  </a:schemeClr>
                </a:solidFill>
              </a:rPr>
              <a:t>the Project Coordinator in the establishment of independent monitoring evaluations by expert(s) (mid-term and at the end of the project</a:t>
            </a:r>
            <a:r>
              <a:rPr lang="en-US" b="1" dirty="0" smtClean="0">
                <a:solidFill>
                  <a:schemeClr val="bg1">
                    <a:lumMod val="75000"/>
                  </a:schemeClr>
                </a:solidFill>
              </a:rPr>
              <a:t>)</a:t>
            </a:r>
            <a:endParaRPr lang="en-US" b="1" dirty="0">
              <a:solidFill>
                <a:schemeClr val="bg1">
                  <a:lumMod val="75000"/>
                </a:schemeClr>
              </a:solidFill>
            </a:endParaRPr>
          </a:p>
          <a:p>
            <a:pPr marL="285750" indent="-285750">
              <a:spcBef>
                <a:spcPts val="600"/>
              </a:spcBef>
              <a:buFont typeface="Wingdings" panose="05000000000000000000" pitchFamily="2" charset="2"/>
              <a:buChar char="ü"/>
            </a:pPr>
            <a:r>
              <a:rPr lang="en-US" b="1" dirty="0" err="1" smtClean="0">
                <a:solidFill>
                  <a:schemeClr val="bg1">
                    <a:lumMod val="75000"/>
                  </a:schemeClr>
                </a:solidFill>
              </a:rPr>
              <a:t>Analysing</a:t>
            </a:r>
            <a:r>
              <a:rPr lang="en-US" b="1" dirty="0" smtClean="0">
                <a:solidFill>
                  <a:schemeClr val="bg1">
                    <a:lumMod val="75000"/>
                  </a:schemeClr>
                </a:solidFill>
              </a:rPr>
              <a:t> </a:t>
            </a:r>
            <a:r>
              <a:rPr lang="en-US" b="1" dirty="0">
                <a:solidFill>
                  <a:schemeClr val="bg1">
                    <a:lumMod val="75000"/>
                  </a:schemeClr>
                </a:solidFill>
              </a:rPr>
              <a:t>of </a:t>
            </a:r>
            <a:r>
              <a:rPr lang="en-US" b="1" dirty="0" err="1">
                <a:solidFill>
                  <a:schemeClr val="bg1">
                    <a:lumMod val="75000"/>
                  </a:schemeClr>
                </a:solidFill>
              </a:rPr>
              <a:t>EACEA</a:t>
            </a:r>
            <a:r>
              <a:rPr lang="en-US" b="1" dirty="0">
                <a:solidFill>
                  <a:schemeClr val="bg1">
                    <a:lumMod val="75000"/>
                  </a:schemeClr>
                </a:solidFill>
              </a:rPr>
              <a:t> (Education, Audiovisual and Culture Executive </a:t>
            </a:r>
            <a:r>
              <a:rPr lang="en-US" b="1" dirty="0" smtClean="0">
                <a:solidFill>
                  <a:schemeClr val="bg1">
                    <a:lumMod val="75000"/>
                  </a:schemeClr>
                </a:solidFill>
              </a:rPr>
              <a:t>Agency) evaluation </a:t>
            </a:r>
            <a:r>
              <a:rPr lang="en-US" b="1" dirty="0">
                <a:solidFill>
                  <a:schemeClr val="bg1">
                    <a:lumMod val="75000"/>
                  </a:schemeClr>
                </a:solidFill>
              </a:rPr>
              <a:t>and NEO (National Erasmus </a:t>
            </a:r>
            <a:r>
              <a:rPr lang="en-US" b="1" dirty="0" smtClean="0">
                <a:solidFill>
                  <a:schemeClr val="bg1">
                    <a:lumMod val="75000"/>
                  </a:schemeClr>
                </a:solidFill>
              </a:rPr>
              <a:t>Office) monitoring reports</a:t>
            </a:r>
            <a:endParaRPr lang="en-US" b="1" dirty="0">
              <a:solidFill>
                <a:schemeClr val="bg1">
                  <a:lumMod val="75000"/>
                </a:schemeClr>
              </a:solidFill>
            </a:endParaRPr>
          </a:p>
          <a:p>
            <a:pPr marL="285750" indent="-285750">
              <a:spcBef>
                <a:spcPts val="600"/>
              </a:spcBef>
              <a:buFont typeface="Wingdings" panose="05000000000000000000" pitchFamily="2" charset="2"/>
              <a:buChar char="ü"/>
            </a:pPr>
            <a:r>
              <a:rPr lang="en-US" b="1" dirty="0" smtClean="0">
                <a:solidFill>
                  <a:schemeClr val="bg1">
                    <a:lumMod val="75000"/>
                  </a:schemeClr>
                </a:solidFill>
              </a:rPr>
              <a:t>Evaluating </a:t>
            </a:r>
            <a:r>
              <a:rPr lang="en-US" b="1" dirty="0">
                <a:solidFill>
                  <a:schemeClr val="bg1">
                    <a:lumMod val="75000"/>
                  </a:schemeClr>
                </a:solidFill>
              </a:rPr>
              <a:t>the quality of the project deliverables, for its completion in due time as well as for its completeness, clarity and </a:t>
            </a:r>
            <a:r>
              <a:rPr lang="en-US" b="1" dirty="0" smtClean="0">
                <a:solidFill>
                  <a:schemeClr val="bg1">
                    <a:lumMod val="75000"/>
                  </a:schemeClr>
                </a:solidFill>
              </a:rPr>
              <a:t>comprehensiveness </a:t>
            </a:r>
            <a:endParaRPr lang="en-US" b="1" dirty="0">
              <a:solidFill>
                <a:schemeClr val="bg1">
                  <a:lumMod val="75000"/>
                </a:schemeClr>
              </a:solidFill>
            </a:endParaRPr>
          </a:p>
        </p:txBody>
      </p:sp>
    </p:spTree>
    <p:extLst>
      <p:ext uri="{BB962C8B-B14F-4D97-AF65-F5344CB8AC3E}">
        <p14:creationId xmlns:p14="http://schemas.microsoft.com/office/powerpoint/2010/main" xmlns="" val="1425211344"/>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1"/>
          <p:cNvSpPr txBox="1">
            <a:spLocks noGrp="1"/>
          </p:cNvSpPr>
          <p:nvPr/>
        </p:nvSpPr>
        <p:spPr bwMode="auto">
          <a:xfrm>
            <a:off x="8610600" y="6324600"/>
            <a:ext cx="322263" cy="195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fld id="{BCA06548-7B04-4AE7-B5CA-8805DCC5FF8D}" type="slidenum">
              <a:rPr lang="pt-PT" altLang="pt-PT" sz="900" b="1">
                <a:solidFill>
                  <a:schemeClr val="tx2"/>
                </a:solidFill>
              </a:rPr>
              <a:pPr algn="r" eaLnBrk="1" hangingPunct="1"/>
              <a:t>22</a:t>
            </a:fld>
            <a:endParaRPr lang="pt-PT" altLang="pt-PT" sz="900" b="1">
              <a:solidFill>
                <a:schemeClr val="tx2"/>
              </a:solidFill>
            </a:endParaRPr>
          </a:p>
        </p:txBody>
      </p:sp>
      <p:sp>
        <p:nvSpPr>
          <p:cNvPr id="10" name="Text Box 2"/>
          <p:cNvSpPr txBox="1">
            <a:spLocks noChangeArrowheads="1"/>
          </p:cNvSpPr>
          <p:nvPr/>
        </p:nvSpPr>
        <p:spPr bwMode="auto">
          <a:xfrm>
            <a:off x="0" y="685800"/>
            <a:ext cx="9144000" cy="461665"/>
          </a:xfrm>
          <a:prstGeom prst="rect">
            <a:avLst/>
          </a:prstGeom>
          <a:noFill/>
          <a:ln w="9525" algn="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miter lim="800000"/>
            <a:headEnd/>
            <a:tailEnd/>
          </a:ln>
          <a:effectLst/>
        </p:spPr>
        <p:txBody>
          <a:bodyPr wrap="square">
            <a:spAutoFit/>
          </a:bodyPr>
          <a:lstStyle>
            <a:lvl1pPr marL="357188" indent="-357188"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indent="0" algn="ctr" eaLnBrk="1" hangingPunct="1">
              <a:lnSpc>
                <a:spcPct val="120000"/>
              </a:lnSpc>
              <a:spcBef>
                <a:spcPts val="1200"/>
              </a:spcBef>
              <a:buSzPct val="145000"/>
              <a:defRPr/>
            </a:pPr>
            <a:r>
              <a:rPr lang="en-US" altLang="pt-PT" sz="2000" b="1" dirty="0" err="1">
                <a:solidFill>
                  <a:srgbClr val="003366"/>
                </a:solidFill>
                <a:effectLst>
                  <a:outerShdw blurRad="38100" dist="38100" dir="2700000" algn="tl">
                    <a:srgbClr val="000000">
                      <a:alpha val="43137"/>
                    </a:srgbClr>
                  </a:outerShdw>
                </a:effectLst>
              </a:rPr>
              <a:t>QA12</a:t>
            </a:r>
            <a:r>
              <a:rPr lang="en-US" altLang="pt-PT" sz="2000" b="1" dirty="0">
                <a:solidFill>
                  <a:srgbClr val="003366"/>
                </a:solidFill>
                <a:effectLst>
                  <a:outerShdw blurRad="38100" dist="38100" dir="2700000" algn="tl">
                    <a:srgbClr val="000000">
                      <a:alpha val="43137"/>
                    </a:srgbClr>
                  </a:outerShdw>
                </a:effectLst>
              </a:rPr>
              <a:t> – Report on the work package </a:t>
            </a:r>
            <a:r>
              <a:rPr lang="en-US" altLang="pt-PT" sz="2000" b="1" dirty="0" smtClean="0">
                <a:solidFill>
                  <a:srgbClr val="003366"/>
                </a:solidFill>
                <a:effectLst>
                  <a:outerShdw blurRad="38100" dist="38100" dir="2700000" algn="tl">
                    <a:srgbClr val="000000">
                      <a:alpha val="43137"/>
                    </a:srgbClr>
                  </a:outerShdw>
                </a:effectLst>
              </a:rPr>
              <a:t>assessment (</a:t>
            </a:r>
            <a:r>
              <a:rPr lang="en-US" altLang="pt-PT" sz="1600" dirty="0" smtClean="0">
                <a:solidFill>
                  <a:srgbClr val="003366"/>
                </a:solidFill>
                <a:effectLst>
                  <a:outerShdw blurRad="38100" dist="38100" dir="2700000" algn="tl">
                    <a:srgbClr val="000000">
                      <a:alpha val="43137"/>
                    </a:srgbClr>
                  </a:outerShdw>
                </a:effectLst>
              </a:rPr>
              <a:t>based on the answers to </a:t>
            </a:r>
            <a:r>
              <a:rPr lang="en-US" altLang="pt-PT" sz="1600" dirty="0" err="1" smtClean="0">
                <a:solidFill>
                  <a:srgbClr val="003366"/>
                </a:solidFill>
                <a:effectLst>
                  <a:outerShdw blurRad="38100" dist="38100" dir="2700000" algn="tl">
                    <a:srgbClr val="000000">
                      <a:alpha val="43137"/>
                    </a:srgbClr>
                  </a:outerShdw>
                </a:effectLst>
              </a:rPr>
              <a:t>QA11</a:t>
            </a:r>
            <a:r>
              <a:rPr lang="en-US" altLang="pt-PT" sz="2000" b="1" dirty="0" smtClean="0">
                <a:solidFill>
                  <a:srgbClr val="003366"/>
                </a:solidFill>
                <a:effectLst>
                  <a:outerShdw blurRad="38100" dist="38100" dir="2700000" algn="tl">
                    <a:srgbClr val="000000">
                      <a:alpha val="43137"/>
                    </a:srgbClr>
                  </a:outerShdw>
                </a:effectLst>
              </a:rPr>
              <a:t>)</a:t>
            </a:r>
          </a:p>
        </p:txBody>
      </p:sp>
      <p:graphicFrame>
        <p:nvGraphicFramePr>
          <p:cNvPr id="3" name="Table 2"/>
          <p:cNvGraphicFramePr>
            <a:graphicFrameLocks noGrp="1"/>
          </p:cNvGraphicFramePr>
          <p:nvPr>
            <p:extLst>
              <p:ext uri="{D42A27DB-BD31-4B8C-83A1-F6EECF244321}">
                <p14:modId xmlns:p14="http://schemas.microsoft.com/office/powerpoint/2010/main" xmlns="" val="328055634"/>
              </p:ext>
            </p:extLst>
          </p:nvPr>
        </p:nvGraphicFramePr>
        <p:xfrm>
          <a:off x="685800" y="1143000"/>
          <a:ext cx="7467600" cy="1826262"/>
        </p:xfrm>
        <a:graphic>
          <a:graphicData uri="http://schemas.openxmlformats.org/drawingml/2006/table">
            <a:tbl>
              <a:tblPr firstRow="1" firstCol="1" bandRow="1">
                <a:tableStyleId>{5C22544A-7EE6-4342-B048-85BDC9FD1C3A}</a:tableStyleId>
              </a:tblPr>
              <a:tblGrid>
                <a:gridCol w="3791514"/>
                <a:gridCol w="620627"/>
                <a:gridCol w="710961"/>
                <a:gridCol w="711797"/>
                <a:gridCol w="710961"/>
                <a:gridCol w="921740"/>
              </a:tblGrid>
              <a:tr h="0">
                <a:tc gridSpan="6">
                  <a:txBody>
                    <a:bodyPr/>
                    <a:lstStyle/>
                    <a:p>
                      <a:pPr algn="ctr">
                        <a:lnSpc>
                          <a:spcPct val="107000"/>
                        </a:lnSpc>
                        <a:spcBef>
                          <a:spcPts val="600"/>
                        </a:spcBef>
                        <a:spcAft>
                          <a:spcPts val="600"/>
                        </a:spcAft>
                      </a:pPr>
                      <a:r>
                        <a:rPr lang="en-US" sz="1400" dirty="0">
                          <a:effectLst/>
                        </a:rPr>
                        <a:t>Overall assessment of work package management</a:t>
                      </a:r>
                      <a:endParaRPr lang="pt-PT"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0">
                <a:tc>
                  <a:txBody>
                    <a:bodyPr/>
                    <a:lstStyle/>
                    <a:p>
                      <a:pPr algn="r">
                        <a:lnSpc>
                          <a:spcPct val="107000"/>
                        </a:lnSpc>
                        <a:spcAft>
                          <a:spcPts val="600"/>
                        </a:spcAft>
                      </a:pPr>
                      <a:r>
                        <a:rPr lang="en-GB" sz="1400">
                          <a:effectLst/>
                        </a:rPr>
                        <a:t>Grading </a:t>
                      </a:r>
                      <a:endParaRPr lang="pt-PT"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600"/>
                        </a:spcAft>
                      </a:pPr>
                      <a:r>
                        <a:rPr lang="en-GB" sz="1400" dirty="0">
                          <a:effectLst/>
                        </a:rPr>
                        <a:t>Very poor</a:t>
                      </a:r>
                      <a:endParaRPr lang="pt-PT"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600"/>
                        </a:spcAft>
                      </a:pPr>
                      <a:r>
                        <a:rPr lang="en-GB" sz="1400" dirty="0">
                          <a:effectLst/>
                        </a:rPr>
                        <a:t>Poor</a:t>
                      </a:r>
                      <a:endParaRPr lang="pt-PT"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600"/>
                        </a:spcAft>
                      </a:pPr>
                      <a:r>
                        <a:rPr lang="en-GB" sz="1400" dirty="0">
                          <a:effectLst/>
                        </a:rPr>
                        <a:t>Good</a:t>
                      </a:r>
                      <a:endParaRPr lang="pt-PT"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600"/>
                        </a:spcAft>
                      </a:pPr>
                      <a:r>
                        <a:rPr lang="en-GB" sz="1400">
                          <a:effectLst/>
                        </a:rPr>
                        <a:t>Very Good</a:t>
                      </a:r>
                      <a:endParaRPr lang="pt-PT"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600"/>
                        </a:spcAft>
                      </a:pPr>
                      <a:r>
                        <a:rPr lang="en-GB" sz="1400">
                          <a:effectLst/>
                        </a:rPr>
                        <a:t>Excellent</a:t>
                      </a:r>
                      <a:endParaRPr lang="pt-PT"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07000"/>
                        </a:lnSpc>
                        <a:spcAft>
                          <a:spcPts val="600"/>
                        </a:spcAft>
                      </a:pPr>
                      <a:r>
                        <a:rPr lang="en-GB" sz="1400">
                          <a:effectLst/>
                        </a:rPr>
                        <a:t>Structure of work package time schedule </a:t>
                      </a:r>
                      <a:endParaRPr lang="pt-PT"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600"/>
                        </a:spcAft>
                      </a:pPr>
                      <a:r>
                        <a:rPr lang="en-GB" sz="1400">
                          <a:effectLst/>
                        </a:rPr>
                        <a:t> </a:t>
                      </a:r>
                      <a:endParaRPr lang="pt-PT"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600"/>
                        </a:spcAft>
                      </a:pPr>
                      <a:r>
                        <a:rPr lang="en-GB" sz="1400">
                          <a:effectLst/>
                        </a:rPr>
                        <a:t> </a:t>
                      </a:r>
                      <a:endParaRPr lang="pt-PT"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600"/>
                        </a:spcAft>
                      </a:pPr>
                      <a:r>
                        <a:rPr lang="en-GB" sz="1400" dirty="0">
                          <a:effectLst/>
                          <a:highlight>
                            <a:srgbClr val="FFFF00"/>
                          </a:highlight>
                        </a:rPr>
                        <a:t> </a:t>
                      </a:r>
                      <a:endParaRPr lang="pt-PT"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600"/>
                        </a:spcAft>
                      </a:pPr>
                      <a:r>
                        <a:rPr lang="en-GB" sz="1400" dirty="0">
                          <a:effectLst/>
                          <a:highlight>
                            <a:srgbClr val="FFFF00"/>
                          </a:highlight>
                        </a:rPr>
                        <a:t> </a:t>
                      </a:r>
                      <a:endParaRPr lang="pt-PT"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600"/>
                        </a:spcAft>
                      </a:pPr>
                      <a:r>
                        <a:rPr lang="en-GB" sz="1400">
                          <a:effectLst/>
                        </a:rPr>
                        <a:t> </a:t>
                      </a:r>
                      <a:endParaRPr lang="pt-PT"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07000"/>
                        </a:lnSpc>
                        <a:spcAft>
                          <a:spcPts val="600"/>
                        </a:spcAft>
                      </a:pPr>
                      <a:r>
                        <a:rPr lang="en-GB" sz="1400">
                          <a:effectLst/>
                        </a:rPr>
                        <a:t>Communication with task leaders</a:t>
                      </a:r>
                      <a:endParaRPr lang="pt-PT"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600"/>
                        </a:spcAft>
                      </a:pPr>
                      <a:r>
                        <a:rPr lang="en-GB" sz="1400">
                          <a:effectLst/>
                        </a:rPr>
                        <a:t> </a:t>
                      </a:r>
                      <a:endParaRPr lang="pt-PT"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600"/>
                        </a:spcAft>
                      </a:pPr>
                      <a:r>
                        <a:rPr lang="en-GB" sz="1400">
                          <a:effectLst/>
                        </a:rPr>
                        <a:t> </a:t>
                      </a:r>
                      <a:endParaRPr lang="pt-PT"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600"/>
                        </a:spcAft>
                      </a:pPr>
                      <a:r>
                        <a:rPr lang="en-GB" sz="1400">
                          <a:effectLst/>
                        </a:rPr>
                        <a:t> </a:t>
                      </a:r>
                      <a:endParaRPr lang="pt-PT"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600"/>
                        </a:spcAft>
                      </a:pPr>
                      <a:r>
                        <a:rPr lang="en-GB" sz="1400" dirty="0">
                          <a:effectLst/>
                        </a:rPr>
                        <a:t> </a:t>
                      </a:r>
                      <a:endParaRPr lang="pt-PT"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600"/>
                        </a:spcAft>
                      </a:pPr>
                      <a:r>
                        <a:rPr lang="en-GB" sz="1400" dirty="0">
                          <a:effectLst/>
                        </a:rPr>
                        <a:t> </a:t>
                      </a:r>
                      <a:endParaRPr lang="pt-PT"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07000"/>
                        </a:lnSpc>
                        <a:spcAft>
                          <a:spcPts val="600"/>
                        </a:spcAft>
                      </a:pPr>
                      <a:r>
                        <a:rPr lang="en-GB" sz="1400" dirty="0">
                          <a:effectLst/>
                        </a:rPr>
                        <a:t>Timeliness of feedbacks from the task leaders when requested</a:t>
                      </a:r>
                      <a:endParaRPr lang="pt-PT"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600"/>
                        </a:spcAft>
                      </a:pPr>
                      <a:r>
                        <a:rPr lang="en-GB" sz="1400">
                          <a:effectLst/>
                        </a:rPr>
                        <a:t> </a:t>
                      </a:r>
                      <a:endParaRPr lang="pt-PT"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600"/>
                        </a:spcAft>
                      </a:pPr>
                      <a:r>
                        <a:rPr lang="en-GB" sz="1400">
                          <a:effectLst/>
                        </a:rPr>
                        <a:t> </a:t>
                      </a:r>
                      <a:endParaRPr lang="pt-PT"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600"/>
                        </a:spcAft>
                      </a:pPr>
                      <a:r>
                        <a:rPr lang="en-GB" sz="1400">
                          <a:effectLst/>
                        </a:rPr>
                        <a:t> </a:t>
                      </a:r>
                      <a:endParaRPr lang="pt-PT"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600"/>
                        </a:spcAft>
                      </a:pPr>
                      <a:r>
                        <a:rPr lang="en-GB" sz="1400">
                          <a:effectLst/>
                        </a:rPr>
                        <a:t> </a:t>
                      </a:r>
                      <a:endParaRPr lang="pt-PT"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600"/>
                        </a:spcAft>
                      </a:pPr>
                      <a:r>
                        <a:rPr lang="en-GB" sz="1400" dirty="0">
                          <a:effectLst/>
                        </a:rPr>
                        <a:t> </a:t>
                      </a:r>
                      <a:endParaRPr lang="pt-PT"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07000"/>
                        </a:lnSpc>
                        <a:spcAft>
                          <a:spcPts val="600"/>
                        </a:spcAft>
                      </a:pPr>
                      <a:r>
                        <a:rPr lang="en-GB" sz="1400">
                          <a:effectLst/>
                        </a:rPr>
                        <a:t>Timeliness of providing deliverables</a:t>
                      </a:r>
                      <a:endParaRPr lang="pt-PT"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600"/>
                        </a:spcAft>
                      </a:pPr>
                      <a:r>
                        <a:rPr lang="en-GB" sz="1400">
                          <a:effectLst/>
                        </a:rPr>
                        <a:t> </a:t>
                      </a:r>
                      <a:endParaRPr lang="pt-PT"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600"/>
                        </a:spcAft>
                      </a:pPr>
                      <a:r>
                        <a:rPr lang="en-GB" sz="1400">
                          <a:effectLst/>
                        </a:rPr>
                        <a:t> </a:t>
                      </a:r>
                      <a:endParaRPr lang="pt-PT"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600"/>
                        </a:spcAft>
                      </a:pPr>
                      <a:r>
                        <a:rPr lang="en-GB" sz="1400">
                          <a:effectLst/>
                        </a:rPr>
                        <a:t> </a:t>
                      </a:r>
                      <a:endParaRPr lang="pt-PT"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600"/>
                        </a:spcAft>
                      </a:pPr>
                      <a:r>
                        <a:rPr lang="en-GB" sz="1400" dirty="0">
                          <a:effectLst/>
                        </a:rPr>
                        <a:t> </a:t>
                      </a:r>
                      <a:endParaRPr lang="pt-PT"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600"/>
                        </a:spcAft>
                      </a:pPr>
                      <a:r>
                        <a:rPr lang="en-GB" sz="1400" dirty="0">
                          <a:effectLst/>
                        </a:rPr>
                        <a:t> </a:t>
                      </a:r>
                      <a:endParaRPr lang="pt-PT"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pic>
        <p:nvPicPr>
          <p:cNvPr id="4" name="Picture 3"/>
          <p:cNvPicPr>
            <a:picLocks noChangeAspect="1"/>
          </p:cNvPicPr>
          <p:nvPr/>
        </p:nvPicPr>
        <p:blipFill>
          <a:blip r:embed="rId3" cstate="print"/>
          <a:stretch>
            <a:fillRect/>
          </a:stretch>
        </p:blipFill>
        <p:spPr>
          <a:xfrm>
            <a:off x="7066" y="3276600"/>
            <a:ext cx="4593603" cy="1679998"/>
          </a:xfrm>
          <a:prstGeom prst="rect">
            <a:avLst/>
          </a:prstGeom>
        </p:spPr>
      </p:pic>
      <p:pic>
        <p:nvPicPr>
          <p:cNvPr id="5" name="Picture 4"/>
          <p:cNvPicPr>
            <a:picLocks noChangeAspect="1"/>
          </p:cNvPicPr>
          <p:nvPr/>
        </p:nvPicPr>
        <p:blipFill>
          <a:blip r:embed="rId4" cstate="print"/>
          <a:stretch>
            <a:fillRect/>
          </a:stretch>
        </p:blipFill>
        <p:spPr>
          <a:xfrm>
            <a:off x="4553184" y="3276600"/>
            <a:ext cx="4586289" cy="1698285"/>
          </a:xfrm>
          <a:prstGeom prst="rect">
            <a:avLst/>
          </a:prstGeom>
        </p:spPr>
      </p:pic>
      <p:pic>
        <p:nvPicPr>
          <p:cNvPr id="6" name="Picture 5"/>
          <p:cNvPicPr>
            <a:picLocks noChangeAspect="1"/>
          </p:cNvPicPr>
          <p:nvPr/>
        </p:nvPicPr>
        <p:blipFill>
          <a:blip r:embed="rId5" cstate="print"/>
          <a:stretch>
            <a:fillRect/>
          </a:stretch>
        </p:blipFill>
        <p:spPr>
          <a:xfrm>
            <a:off x="-14289" y="5159715"/>
            <a:ext cx="4586289" cy="1698285"/>
          </a:xfrm>
          <a:prstGeom prst="rect">
            <a:avLst/>
          </a:prstGeom>
        </p:spPr>
      </p:pic>
      <p:pic>
        <p:nvPicPr>
          <p:cNvPr id="7" name="Picture 6"/>
          <p:cNvPicPr>
            <a:picLocks noChangeAspect="1"/>
          </p:cNvPicPr>
          <p:nvPr/>
        </p:nvPicPr>
        <p:blipFill>
          <a:blip r:embed="rId6" cstate="print"/>
          <a:stretch>
            <a:fillRect/>
          </a:stretch>
        </p:blipFill>
        <p:spPr>
          <a:xfrm>
            <a:off x="4572000" y="5159715"/>
            <a:ext cx="4586289" cy="1698285"/>
          </a:xfrm>
          <a:prstGeom prst="rect">
            <a:avLst/>
          </a:prstGeom>
        </p:spPr>
      </p:pic>
      <p:sp>
        <p:nvSpPr>
          <p:cNvPr id="8" name="Rectangle 7"/>
          <p:cNvSpPr/>
          <p:nvPr/>
        </p:nvSpPr>
        <p:spPr>
          <a:xfrm>
            <a:off x="1981200" y="2971800"/>
            <a:ext cx="6316301" cy="369332"/>
          </a:xfrm>
          <a:prstGeom prst="rect">
            <a:avLst/>
          </a:prstGeom>
        </p:spPr>
        <p:txBody>
          <a:bodyPr wrap="square">
            <a:spAutoFit/>
          </a:bodyPr>
          <a:lstStyle/>
          <a:p>
            <a:r>
              <a:rPr lang="en-US" altLang="pt-PT" b="1" dirty="0" err="1" smtClean="0">
                <a:solidFill>
                  <a:srgbClr val="003366"/>
                </a:solidFill>
                <a:effectLst>
                  <a:outerShdw blurRad="38100" dist="38100" dir="2700000" algn="tl">
                    <a:srgbClr val="000000">
                      <a:alpha val="43137"/>
                    </a:srgbClr>
                  </a:outerShdw>
                </a:effectLst>
              </a:rPr>
              <a:t>WP1</a:t>
            </a:r>
            <a:r>
              <a:rPr lang="en-US" altLang="pt-PT" b="1" dirty="0" smtClean="0">
                <a:solidFill>
                  <a:srgbClr val="003366"/>
                </a:solidFill>
                <a:effectLst>
                  <a:outerShdw blurRad="38100" dist="38100" dir="2700000" algn="tl">
                    <a:srgbClr val="000000">
                      <a:alpha val="43137"/>
                    </a:srgbClr>
                  </a:outerShdw>
                </a:effectLst>
              </a:rPr>
              <a:t>                                                                           </a:t>
            </a:r>
            <a:r>
              <a:rPr lang="en-US" altLang="pt-PT" b="1" dirty="0" err="1" smtClean="0">
                <a:solidFill>
                  <a:srgbClr val="003366"/>
                </a:solidFill>
                <a:effectLst>
                  <a:outerShdw blurRad="38100" dist="38100" dir="2700000" algn="tl">
                    <a:srgbClr val="000000">
                      <a:alpha val="43137"/>
                    </a:srgbClr>
                  </a:outerShdw>
                </a:effectLst>
              </a:rPr>
              <a:t>WP3</a:t>
            </a:r>
            <a:endParaRPr lang="en-GB" dirty="0"/>
          </a:p>
        </p:txBody>
      </p:sp>
      <p:sp>
        <p:nvSpPr>
          <p:cNvPr id="11" name="Rectangle 10"/>
          <p:cNvSpPr/>
          <p:nvPr/>
        </p:nvSpPr>
        <p:spPr>
          <a:xfrm>
            <a:off x="1981200" y="4888468"/>
            <a:ext cx="6316301" cy="369332"/>
          </a:xfrm>
          <a:prstGeom prst="rect">
            <a:avLst/>
          </a:prstGeom>
        </p:spPr>
        <p:txBody>
          <a:bodyPr wrap="square">
            <a:spAutoFit/>
          </a:bodyPr>
          <a:lstStyle/>
          <a:p>
            <a:r>
              <a:rPr lang="en-US" altLang="pt-PT" b="1" dirty="0" err="1" smtClean="0">
                <a:solidFill>
                  <a:srgbClr val="003366"/>
                </a:solidFill>
                <a:effectLst>
                  <a:outerShdw blurRad="38100" dist="38100" dir="2700000" algn="tl">
                    <a:srgbClr val="000000">
                      <a:alpha val="43137"/>
                    </a:srgbClr>
                  </a:outerShdw>
                </a:effectLst>
              </a:rPr>
              <a:t>WP6</a:t>
            </a:r>
            <a:r>
              <a:rPr lang="en-US" altLang="pt-PT" b="1" dirty="0" smtClean="0">
                <a:solidFill>
                  <a:srgbClr val="003366"/>
                </a:solidFill>
                <a:effectLst>
                  <a:outerShdw blurRad="38100" dist="38100" dir="2700000" algn="tl">
                    <a:srgbClr val="000000">
                      <a:alpha val="43137"/>
                    </a:srgbClr>
                  </a:outerShdw>
                </a:effectLst>
              </a:rPr>
              <a:t>                                                                           </a:t>
            </a:r>
            <a:r>
              <a:rPr lang="en-US" altLang="pt-PT" b="1" dirty="0" err="1" smtClean="0">
                <a:solidFill>
                  <a:srgbClr val="003366"/>
                </a:solidFill>
                <a:effectLst>
                  <a:outerShdw blurRad="38100" dist="38100" dir="2700000" algn="tl">
                    <a:srgbClr val="000000">
                      <a:alpha val="43137"/>
                    </a:srgbClr>
                  </a:outerShdw>
                </a:effectLst>
              </a:rPr>
              <a:t>WP7</a:t>
            </a:r>
            <a:endParaRPr lang="en-GB" dirty="0"/>
          </a:p>
        </p:txBody>
      </p:sp>
    </p:spTree>
    <p:extLst>
      <p:ext uri="{BB962C8B-B14F-4D97-AF65-F5344CB8AC3E}">
        <p14:creationId xmlns:p14="http://schemas.microsoft.com/office/powerpoint/2010/main" xmlns="" val="3065407551"/>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1"/>
          <p:cNvSpPr txBox="1">
            <a:spLocks noGrp="1"/>
          </p:cNvSpPr>
          <p:nvPr/>
        </p:nvSpPr>
        <p:spPr bwMode="auto">
          <a:xfrm>
            <a:off x="8610600" y="6324600"/>
            <a:ext cx="322263" cy="195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fld id="{BCA06548-7B04-4AE7-B5CA-8805DCC5FF8D}" type="slidenum">
              <a:rPr lang="pt-PT" altLang="pt-PT" sz="900" b="1">
                <a:solidFill>
                  <a:schemeClr val="tx2"/>
                </a:solidFill>
              </a:rPr>
              <a:pPr algn="r" eaLnBrk="1" hangingPunct="1"/>
              <a:t>23</a:t>
            </a:fld>
            <a:endParaRPr lang="pt-PT" altLang="pt-PT" sz="900" b="1">
              <a:solidFill>
                <a:schemeClr val="tx2"/>
              </a:solidFill>
            </a:endParaRPr>
          </a:p>
        </p:txBody>
      </p:sp>
      <p:sp>
        <p:nvSpPr>
          <p:cNvPr id="10" name="Text Box 2"/>
          <p:cNvSpPr txBox="1">
            <a:spLocks noChangeArrowheads="1"/>
          </p:cNvSpPr>
          <p:nvPr/>
        </p:nvSpPr>
        <p:spPr bwMode="auto">
          <a:xfrm>
            <a:off x="0" y="685800"/>
            <a:ext cx="9144000" cy="461665"/>
          </a:xfrm>
          <a:prstGeom prst="rect">
            <a:avLst/>
          </a:prstGeom>
          <a:noFill/>
          <a:ln w="9525" algn="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miter lim="800000"/>
            <a:headEnd/>
            <a:tailEnd/>
          </a:ln>
          <a:effectLst/>
        </p:spPr>
        <p:txBody>
          <a:bodyPr wrap="square">
            <a:spAutoFit/>
          </a:bodyPr>
          <a:lstStyle>
            <a:lvl1pPr marL="357188" indent="-357188"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indent="0" algn="ctr" eaLnBrk="1" hangingPunct="1">
              <a:lnSpc>
                <a:spcPct val="120000"/>
              </a:lnSpc>
              <a:spcBef>
                <a:spcPts val="1200"/>
              </a:spcBef>
              <a:buSzPct val="145000"/>
              <a:defRPr/>
            </a:pPr>
            <a:r>
              <a:rPr lang="en-US" altLang="pt-PT" sz="2000" b="1" dirty="0" err="1">
                <a:solidFill>
                  <a:srgbClr val="003366"/>
                </a:solidFill>
                <a:effectLst>
                  <a:outerShdw blurRad="38100" dist="38100" dir="2700000" algn="tl">
                    <a:srgbClr val="000000">
                      <a:alpha val="43137"/>
                    </a:srgbClr>
                  </a:outerShdw>
                </a:effectLst>
              </a:rPr>
              <a:t>QA12</a:t>
            </a:r>
            <a:r>
              <a:rPr lang="en-US" altLang="pt-PT" sz="2000" b="1" dirty="0">
                <a:solidFill>
                  <a:srgbClr val="003366"/>
                </a:solidFill>
                <a:effectLst>
                  <a:outerShdw blurRad="38100" dist="38100" dir="2700000" algn="tl">
                    <a:srgbClr val="000000">
                      <a:alpha val="43137"/>
                    </a:srgbClr>
                  </a:outerShdw>
                </a:effectLst>
              </a:rPr>
              <a:t> – Report on the work package </a:t>
            </a:r>
            <a:r>
              <a:rPr lang="en-US" altLang="pt-PT" sz="2000" b="1" dirty="0" smtClean="0">
                <a:solidFill>
                  <a:srgbClr val="003366"/>
                </a:solidFill>
                <a:effectLst>
                  <a:outerShdw blurRad="38100" dist="38100" dir="2700000" algn="tl">
                    <a:srgbClr val="000000">
                      <a:alpha val="43137"/>
                    </a:srgbClr>
                  </a:outerShdw>
                </a:effectLst>
              </a:rPr>
              <a:t>assessment (</a:t>
            </a:r>
            <a:r>
              <a:rPr lang="en-US" altLang="pt-PT" sz="1600" dirty="0" smtClean="0">
                <a:solidFill>
                  <a:srgbClr val="003366"/>
                </a:solidFill>
                <a:effectLst>
                  <a:outerShdw blurRad="38100" dist="38100" dir="2700000" algn="tl">
                    <a:srgbClr val="000000">
                      <a:alpha val="43137"/>
                    </a:srgbClr>
                  </a:outerShdw>
                </a:effectLst>
              </a:rPr>
              <a:t>based on the answers to </a:t>
            </a:r>
            <a:r>
              <a:rPr lang="en-US" altLang="pt-PT" sz="1600" dirty="0" err="1" smtClean="0">
                <a:solidFill>
                  <a:srgbClr val="003366"/>
                </a:solidFill>
                <a:effectLst>
                  <a:outerShdw blurRad="38100" dist="38100" dir="2700000" algn="tl">
                    <a:srgbClr val="000000">
                      <a:alpha val="43137"/>
                    </a:srgbClr>
                  </a:outerShdw>
                </a:effectLst>
              </a:rPr>
              <a:t>QA11</a:t>
            </a:r>
            <a:r>
              <a:rPr lang="en-US" altLang="pt-PT" sz="2000" b="1" dirty="0" smtClean="0">
                <a:solidFill>
                  <a:srgbClr val="003366"/>
                </a:solidFill>
                <a:effectLst>
                  <a:outerShdw blurRad="38100" dist="38100" dir="2700000" algn="tl">
                    <a:srgbClr val="000000">
                      <a:alpha val="43137"/>
                    </a:srgbClr>
                  </a:outerShdw>
                </a:effectLst>
              </a:rPr>
              <a:t>)</a:t>
            </a:r>
          </a:p>
        </p:txBody>
      </p:sp>
      <p:sp>
        <p:nvSpPr>
          <p:cNvPr id="8" name="Rectangle 7"/>
          <p:cNvSpPr/>
          <p:nvPr/>
        </p:nvSpPr>
        <p:spPr>
          <a:xfrm>
            <a:off x="1981200" y="2895600"/>
            <a:ext cx="6316301" cy="369332"/>
          </a:xfrm>
          <a:prstGeom prst="rect">
            <a:avLst/>
          </a:prstGeom>
        </p:spPr>
        <p:txBody>
          <a:bodyPr wrap="square">
            <a:spAutoFit/>
          </a:bodyPr>
          <a:lstStyle/>
          <a:p>
            <a:r>
              <a:rPr lang="en-US" altLang="pt-PT" b="1" dirty="0" err="1" smtClean="0">
                <a:solidFill>
                  <a:srgbClr val="003366"/>
                </a:solidFill>
                <a:effectLst>
                  <a:outerShdw blurRad="38100" dist="38100" dir="2700000" algn="tl">
                    <a:srgbClr val="000000">
                      <a:alpha val="43137"/>
                    </a:srgbClr>
                  </a:outerShdw>
                </a:effectLst>
              </a:rPr>
              <a:t>WP1</a:t>
            </a:r>
            <a:r>
              <a:rPr lang="en-US" altLang="pt-PT" b="1" dirty="0" smtClean="0">
                <a:solidFill>
                  <a:srgbClr val="003366"/>
                </a:solidFill>
                <a:effectLst>
                  <a:outerShdw blurRad="38100" dist="38100" dir="2700000" algn="tl">
                    <a:srgbClr val="000000">
                      <a:alpha val="43137"/>
                    </a:srgbClr>
                  </a:outerShdw>
                </a:effectLst>
              </a:rPr>
              <a:t>                                                                           </a:t>
            </a:r>
            <a:r>
              <a:rPr lang="en-US" altLang="pt-PT" b="1" dirty="0" err="1" smtClean="0">
                <a:solidFill>
                  <a:srgbClr val="003366"/>
                </a:solidFill>
                <a:effectLst>
                  <a:outerShdw blurRad="38100" dist="38100" dir="2700000" algn="tl">
                    <a:srgbClr val="000000">
                      <a:alpha val="43137"/>
                    </a:srgbClr>
                  </a:outerShdw>
                </a:effectLst>
              </a:rPr>
              <a:t>WP3</a:t>
            </a:r>
            <a:endParaRPr lang="en-GB" dirty="0"/>
          </a:p>
        </p:txBody>
      </p:sp>
      <p:sp>
        <p:nvSpPr>
          <p:cNvPr id="11" name="Rectangle 10"/>
          <p:cNvSpPr/>
          <p:nvPr/>
        </p:nvSpPr>
        <p:spPr>
          <a:xfrm>
            <a:off x="1981200" y="4888468"/>
            <a:ext cx="6316301" cy="369332"/>
          </a:xfrm>
          <a:prstGeom prst="rect">
            <a:avLst/>
          </a:prstGeom>
        </p:spPr>
        <p:txBody>
          <a:bodyPr wrap="square">
            <a:spAutoFit/>
          </a:bodyPr>
          <a:lstStyle/>
          <a:p>
            <a:r>
              <a:rPr lang="en-US" altLang="pt-PT" b="1" dirty="0" err="1" smtClean="0">
                <a:solidFill>
                  <a:srgbClr val="003366"/>
                </a:solidFill>
                <a:effectLst>
                  <a:outerShdw blurRad="38100" dist="38100" dir="2700000" algn="tl">
                    <a:srgbClr val="000000">
                      <a:alpha val="43137"/>
                    </a:srgbClr>
                  </a:outerShdw>
                </a:effectLst>
              </a:rPr>
              <a:t>WP6</a:t>
            </a:r>
            <a:r>
              <a:rPr lang="en-US" altLang="pt-PT" b="1" dirty="0" smtClean="0">
                <a:solidFill>
                  <a:srgbClr val="003366"/>
                </a:solidFill>
                <a:effectLst>
                  <a:outerShdw blurRad="38100" dist="38100" dir="2700000" algn="tl">
                    <a:srgbClr val="000000">
                      <a:alpha val="43137"/>
                    </a:srgbClr>
                  </a:outerShdw>
                </a:effectLst>
              </a:rPr>
              <a:t>                                                                           </a:t>
            </a:r>
            <a:r>
              <a:rPr lang="en-US" altLang="pt-PT" b="1" dirty="0" err="1" smtClean="0">
                <a:solidFill>
                  <a:srgbClr val="003366"/>
                </a:solidFill>
                <a:effectLst>
                  <a:outerShdw blurRad="38100" dist="38100" dir="2700000" algn="tl">
                    <a:srgbClr val="000000">
                      <a:alpha val="43137"/>
                    </a:srgbClr>
                  </a:outerShdw>
                </a:effectLst>
              </a:rPr>
              <a:t>WP7</a:t>
            </a:r>
            <a:endParaRPr lang="en-GB" dirty="0"/>
          </a:p>
        </p:txBody>
      </p:sp>
      <p:graphicFrame>
        <p:nvGraphicFramePr>
          <p:cNvPr id="2" name="Table 1"/>
          <p:cNvGraphicFramePr>
            <a:graphicFrameLocks noGrp="1"/>
          </p:cNvGraphicFramePr>
          <p:nvPr>
            <p:extLst>
              <p:ext uri="{D42A27DB-BD31-4B8C-83A1-F6EECF244321}">
                <p14:modId xmlns:p14="http://schemas.microsoft.com/office/powerpoint/2010/main" xmlns="" val="3320340809"/>
              </p:ext>
            </p:extLst>
          </p:nvPr>
        </p:nvGraphicFramePr>
        <p:xfrm>
          <a:off x="114299" y="1143000"/>
          <a:ext cx="8915401" cy="1826261"/>
        </p:xfrm>
        <a:graphic>
          <a:graphicData uri="http://schemas.openxmlformats.org/drawingml/2006/table">
            <a:tbl>
              <a:tblPr firstRow="1" firstCol="1" bandRow="1">
                <a:tableStyleId>{5C22544A-7EE6-4342-B048-85BDC9FD1C3A}</a:tableStyleId>
              </a:tblPr>
              <a:tblGrid>
                <a:gridCol w="4526602"/>
                <a:gridCol w="740953"/>
                <a:gridCol w="848801"/>
                <a:gridCol w="849799"/>
                <a:gridCol w="848801"/>
                <a:gridCol w="1100445"/>
              </a:tblGrid>
              <a:tr h="0">
                <a:tc gridSpan="6">
                  <a:txBody>
                    <a:bodyPr/>
                    <a:lstStyle/>
                    <a:p>
                      <a:pPr algn="ctr">
                        <a:lnSpc>
                          <a:spcPct val="107000"/>
                        </a:lnSpc>
                        <a:spcBef>
                          <a:spcPts val="600"/>
                        </a:spcBef>
                        <a:spcAft>
                          <a:spcPts val="600"/>
                        </a:spcAft>
                      </a:pPr>
                      <a:r>
                        <a:rPr lang="en-US" sz="1400" dirty="0">
                          <a:effectLst/>
                        </a:rPr>
                        <a:t>Evaluation of level of involvement</a:t>
                      </a:r>
                      <a:endParaRPr lang="pt-PT"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0">
                <a:tc>
                  <a:txBody>
                    <a:bodyPr/>
                    <a:lstStyle/>
                    <a:p>
                      <a:pPr algn="r">
                        <a:lnSpc>
                          <a:spcPct val="107000"/>
                        </a:lnSpc>
                        <a:spcAft>
                          <a:spcPts val="600"/>
                        </a:spcAft>
                      </a:pPr>
                      <a:r>
                        <a:rPr lang="en-GB" sz="1400">
                          <a:effectLst/>
                        </a:rPr>
                        <a:t>Grading </a:t>
                      </a:r>
                      <a:endParaRPr lang="pt-PT"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600"/>
                        </a:spcAft>
                      </a:pPr>
                      <a:r>
                        <a:rPr lang="en-GB" sz="1400">
                          <a:effectLst/>
                        </a:rPr>
                        <a:t>Very poor</a:t>
                      </a:r>
                      <a:endParaRPr lang="pt-PT"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600"/>
                        </a:spcAft>
                      </a:pPr>
                      <a:r>
                        <a:rPr lang="en-GB" sz="1400">
                          <a:effectLst/>
                        </a:rPr>
                        <a:t>Poor</a:t>
                      </a:r>
                      <a:endParaRPr lang="pt-PT"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600"/>
                        </a:spcAft>
                      </a:pPr>
                      <a:r>
                        <a:rPr lang="en-GB" sz="1400">
                          <a:effectLst/>
                        </a:rPr>
                        <a:t>Good</a:t>
                      </a:r>
                      <a:endParaRPr lang="pt-PT"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600"/>
                        </a:spcAft>
                      </a:pPr>
                      <a:r>
                        <a:rPr lang="en-GB" sz="1400">
                          <a:effectLst/>
                        </a:rPr>
                        <a:t>Very Good</a:t>
                      </a:r>
                      <a:endParaRPr lang="pt-PT"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600"/>
                        </a:spcAft>
                      </a:pPr>
                      <a:r>
                        <a:rPr lang="en-GB" sz="1400">
                          <a:effectLst/>
                        </a:rPr>
                        <a:t>Excellent</a:t>
                      </a:r>
                      <a:endParaRPr lang="pt-PT"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gn="just">
                        <a:lnSpc>
                          <a:spcPct val="107000"/>
                        </a:lnSpc>
                        <a:spcAft>
                          <a:spcPts val="600"/>
                        </a:spcAft>
                      </a:pPr>
                      <a:r>
                        <a:rPr lang="en-GB" sz="1400" dirty="0">
                          <a:effectLst/>
                        </a:rPr>
                        <a:t>Work package leader is actively involved in the project development</a:t>
                      </a:r>
                      <a:endParaRPr lang="pt-PT"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600"/>
                        </a:spcAft>
                      </a:pPr>
                      <a:r>
                        <a:rPr lang="en-GB" sz="1400">
                          <a:effectLst/>
                        </a:rPr>
                        <a:t> </a:t>
                      </a:r>
                      <a:endParaRPr lang="pt-PT"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600"/>
                        </a:spcAft>
                      </a:pPr>
                      <a:r>
                        <a:rPr lang="en-GB" sz="1400">
                          <a:effectLst/>
                        </a:rPr>
                        <a:t> </a:t>
                      </a:r>
                      <a:endParaRPr lang="pt-PT"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600"/>
                        </a:spcAft>
                      </a:pPr>
                      <a:r>
                        <a:rPr lang="en-GB" sz="1400">
                          <a:effectLst/>
                        </a:rPr>
                        <a:t> </a:t>
                      </a:r>
                      <a:endParaRPr lang="pt-PT"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600"/>
                        </a:spcAft>
                      </a:pPr>
                      <a:r>
                        <a:rPr lang="en-GB" sz="1400">
                          <a:effectLst/>
                        </a:rPr>
                        <a:t> </a:t>
                      </a:r>
                      <a:endParaRPr lang="pt-PT"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600"/>
                        </a:spcAft>
                      </a:pPr>
                      <a:r>
                        <a:rPr lang="en-GB" sz="1400">
                          <a:effectLst/>
                        </a:rPr>
                        <a:t> </a:t>
                      </a:r>
                      <a:endParaRPr lang="pt-PT"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07000"/>
                        </a:lnSpc>
                        <a:spcAft>
                          <a:spcPts val="600"/>
                        </a:spcAft>
                      </a:pPr>
                      <a:r>
                        <a:rPr lang="en-GB" sz="1400">
                          <a:effectLst/>
                        </a:rPr>
                        <a:t>Satisfied with the implementation of the work package activities</a:t>
                      </a:r>
                      <a:endParaRPr lang="pt-PT"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600"/>
                        </a:spcAft>
                      </a:pPr>
                      <a:r>
                        <a:rPr lang="en-GB" sz="1400">
                          <a:effectLst/>
                        </a:rPr>
                        <a:t> </a:t>
                      </a:r>
                      <a:endParaRPr lang="pt-PT"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600"/>
                        </a:spcAft>
                      </a:pPr>
                      <a:r>
                        <a:rPr lang="en-GB" sz="1400">
                          <a:effectLst/>
                        </a:rPr>
                        <a:t> </a:t>
                      </a:r>
                      <a:endParaRPr lang="pt-PT"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600"/>
                        </a:spcAft>
                      </a:pPr>
                      <a:r>
                        <a:rPr lang="en-GB" sz="1400">
                          <a:effectLst/>
                        </a:rPr>
                        <a:t> </a:t>
                      </a:r>
                      <a:endParaRPr lang="pt-PT"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600"/>
                        </a:spcAft>
                      </a:pPr>
                      <a:r>
                        <a:rPr lang="en-GB" sz="1400">
                          <a:effectLst/>
                        </a:rPr>
                        <a:t> </a:t>
                      </a:r>
                      <a:endParaRPr lang="pt-PT"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600"/>
                        </a:spcAft>
                      </a:pPr>
                      <a:r>
                        <a:rPr lang="en-GB" sz="1400">
                          <a:effectLst/>
                        </a:rPr>
                        <a:t> </a:t>
                      </a:r>
                      <a:endParaRPr lang="pt-PT"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07000"/>
                        </a:lnSpc>
                        <a:spcAft>
                          <a:spcPts val="600"/>
                        </a:spcAft>
                      </a:pPr>
                      <a:r>
                        <a:rPr lang="en-GB" sz="1400">
                          <a:effectLst/>
                        </a:rPr>
                        <a:t>Distribution among partners of tasks sharing</a:t>
                      </a:r>
                      <a:endParaRPr lang="pt-PT"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600"/>
                        </a:spcAft>
                      </a:pPr>
                      <a:r>
                        <a:rPr lang="en-GB" sz="1400">
                          <a:effectLst/>
                        </a:rPr>
                        <a:t> </a:t>
                      </a:r>
                      <a:endParaRPr lang="pt-PT"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600"/>
                        </a:spcAft>
                      </a:pPr>
                      <a:r>
                        <a:rPr lang="en-GB" sz="1400">
                          <a:effectLst/>
                        </a:rPr>
                        <a:t> </a:t>
                      </a:r>
                      <a:endParaRPr lang="pt-PT"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600"/>
                        </a:spcAft>
                      </a:pPr>
                      <a:r>
                        <a:rPr lang="en-GB" sz="1400">
                          <a:effectLst/>
                        </a:rPr>
                        <a:t> </a:t>
                      </a:r>
                      <a:endParaRPr lang="pt-PT"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600"/>
                        </a:spcAft>
                      </a:pPr>
                      <a:r>
                        <a:rPr lang="en-GB" sz="1400">
                          <a:effectLst/>
                        </a:rPr>
                        <a:t> </a:t>
                      </a:r>
                      <a:endParaRPr lang="pt-PT"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600"/>
                        </a:spcAft>
                      </a:pPr>
                      <a:r>
                        <a:rPr lang="en-GB" sz="1400" dirty="0">
                          <a:effectLst/>
                        </a:rPr>
                        <a:t> </a:t>
                      </a:r>
                      <a:endParaRPr lang="pt-PT"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pic>
        <p:nvPicPr>
          <p:cNvPr id="12" name="Picture 11"/>
          <p:cNvPicPr>
            <a:picLocks noChangeAspect="1"/>
          </p:cNvPicPr>
          <p:nvPr/>
        </p:nvPicPr>
        <p:blipFill>
          <a:blip r:embed="rId3" cstate="print"/>
          <a:stretch>
            <a:fillRect/>
          </a:stretch>
        </p:blipFill>
        <p:spPr>
          <a:xfrm>
            <a:off x="0" y="3200400"/>
            <a:ext cx="4616766" cy="1699504"/>
          </a:xfrm>
          <a:prstGeom prst="rect">
            <a:avLst/>
          </a:prstGeom>
        </p:spPr>
      </p:pic>
      <p:pic>
        <p:nvPicPr>
          <p:cNvPr id="13" name="Picture 12"/>
          <p:cNvPicPr>
            <a:picLocks noChangeAspect="1"/>
          </p:cNvPicPr>
          <p:nvPr/>
        </p:nvPicPr>
        <p:blipFill>
          <a:blip r:embed="rId4" cstate="print"/>
          <a:stretch>
            <a:fillRect/>
          </a:stretch>
        </p:blipFill>
        <p:spPr>
          <a:xfrm>
            <a:off x="4570491" y="3200400"/>
            <a:ext cx="4582631" cy="1694627"/>
          </a:xfrm>
          <a:prstGeom prst="rect">
            <a:avLst/>
          </a:prstGeom>
        </p:spPr>
      </p:pic>
      <p:pic>
        <p:nvPicPr>
          <p:cNvPr id="15" name="Picture 14"/>
          <p:cNvPicPr>
            <a:picLocks noChangeAspect="1"/>
          </p:cNvPicPr>
          <p:nvPr/>
        </p:nvPicPr>
        <p:blipFill>
          <a:blip r:embed="rId5" cstate="print"/>
          <a:stretch>
            <a:fillRect/>
          </a:stretch>
        </p:blipFill>
        <p:spPr>
          <a:xfrm>
            <a:off x="-9053" y="5182989"/>
            <a:ext cx="4582631" cy="1694627"/>
          </a:xfrm>
          <a:prstGeom prst="rect">
            <a:avLst/>
          </a:prstGeom>
        </p:spPr>
      </p:pic>
      <p:pic>
        <p:nvPicPr>
          <p:cNvPr id="16" name="Picture 15"/>
          <p:cNvPicPr>
            <a:picLocks noChangeAspect="1"/>
          </p:cNvPicPr>
          <p:nvPr/>
        </p:nvPicPr>
        <p:blipFill>
          <a:blip r:embed="rId6" cstate="print"/>
          <a:stretch>
            <a:fillRect/>
          </a:stretch>
        </p:blipFill>
        <p:spPr>
          <a:xfrm>
            <a:off x="4572000" y="5181600"/>
            <a:ext cx="4582631" cy="1694627"/>
          </a:xfrm>
          <a:prstGeom prst="rect">
            <a:avLst/>
          </a:prstGeom>
        </p:spPr>
      </p:pic>
    </p:spTree>
    <p:extLst>
      <p:ext uri="{BB962C8B-B14F-4D97-AF65-F5344CB8AC3E}">
        <p14:creationId xmlns:p14="http://schemas.microsoft.com/office/powerpoint/2010/main" xmlns="" val="3549243693"/>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362200" y="135315"/>
            <a:ext cx="6629400" cy="6494085"/>
          </a:xfrm>
          <a:prstGeom prst="rect">
            <a:avLst/>
          </a:prstGeom>
          <a:noFill/>
        </p:spPr>
        <p:txBody>
          <a:bodyPr wrap="square" rtlCol="0">
            <a:spAutoFit/>
          </a:bodyPr>
          <a:lstStyle/>
          <a:p>
            <a:pPr algn="ctr"/>
            <a:r>
              <a:rPr lang="en-US" sz="1600" b="1" dirty="0" smtClean="0">
                <a:solidFill>
                  <a:srgbClr val="002060"/>
                </a:solidFill>
              </a:rPr>
              <a:t>TABLE OF CONTENTS</a:t>
            </a:r>
          </a:p>
          <a:p>
            <a:pPr marL="363538" indent="-363538">
              <a:buAutoNum type="arabicPeriod"/>
            </a:pPr>
            <a:r>
              <a:rPr lang="en-US" sz="1600" b="1" dirty="0" smtClean="0">
                <a:solidFill>
                  <a:srgbClr val="002060"/>
                </a:solidFill>
              </a:rPr>
              <a:t>Introduction</a:t>
            </a:r>
          </a:p>
          <a:p>
            <a:pPr marL="363538" indent="-363538"/>
            <a:r>
              <a:rPr lang="en-US" sz="1600" b="1" dirty="0" smtClean="0">
                <a:solidFill>
                  <a:srgbClr val="002060"/>
                </a:solidFill>
              </a:rPr>
              <a:t>2</a:t>
            </a:r>
            <a:r>
              <a:rPr lang="en-US" sz="1600" b="1" dirty="0">
                <a:solidFill>
                  <a:srgbClr val="002060"/>
                </a:solidFill>
              </a:rPr>
              <a:t>.	Quality assessment and </a:t>
            </a:r>
            <a:r>
              <a:rPr lang="en-US" sz="1600" b="1" dirty="0" smtClean="0">
                <a:solidFill>
                  <a:srgbClr val="002060"/>
                </a:solidFill>
              </a:rPr>
              <a:t>assurance</a:t>
            </a:r>
            <a:endParaRPr lang="en-US" sz="1600" b="1" dirty="0">
              <a:solidFill>
                <a:srgbClr val="002060"/>
              </a:solidFill>
            </a:endParaRPr>
          </a:p>
          <a:p>
            <a:pPr marL="812800" indent="-449263"/>
            <a:r>
              <a:rPr lang="en-US" sz="1600" b="1" dirty="0">
                <a:solidFill>
                  <a:srgbClr val="002060"/>
                </a:solidFill>
              </a:rPr>
              <a:t>2.1	Quality Assurance Committee	</a:t>
            </a:r>
          </a:p>
          <a:p>
            <a:pPr marL="1262063" indent="-550863"/>
            <a:r>
              <a:rPr lang="en-US" sz="1600" b="1" dirty="0">
                <a:solidFill>
                  <a:srgbClr val="002060"/>
                </a:solidFill>
              </a:rPr>
              <a:t>2.1.1 Quality Assurance Committee meetings and </a:t>
            </a:r>
            <a:r>
              <a:rPr lang="en-US" sz="1600" b="1" dirty="0" smtClean="0">
                <a:solidFill>
                  <a:srgbClr val="002060"/>
                </a:solidFill>
              </a:rPr>
              <a:t>reporting</a:t>
            </a:r>
            <a:endParaRPr lang="en-US" sz="1600" b="1" dirty="0">
              <a:solidFill>
                <a:srgbClr val="002060"/>
              </a:solidFill>
            </a:endParaRPr>
          </a:p>
          <a:p>
            <a:pPr marL="363538" indent="-363538"/>
            <a:r>
              <a:rPr lang="en-US" sz="1600" b="1" dirty="0">
                <a:solidFill>
                  <a:srgbClr val="002060"/>
                </a:solidFill>
              </a:rPr>
              <a:t>3.	Tools and procedures for quality assurance	</a:t>
            </a:r>
          </a:p>
          <a:p>
            <a:pPr marL="812800" indent="-449263"/>
            <a:r>
              <a:rPr lang="en-US" sz="1600" b="1" dirty="0" smtClean="0">
                <a:solidFill>
                  <a:srgbClr val="002060"/>
                </a:solidFill>
              </a:rPr>
              <a:t>3.1	Quality </a:t>
            </a:r>
            <a:r>
              <a:rPr lang="en-US" sz="1600" b="1" dirty="0">
                <a:solidFill>
                  <a:srgbClr val="002060"/>
                </a:solidFill>
              </a:rPr>
              <a:t>of the SWARM project </a:t>
            </a:r>
            <a:r>
              <a:rPr lang="en-US" sz="1600" b="1" dirty="0" smtClean="0">
                <a:solidFill>
                  <a:srgbClr val="002060"/>
                </a:solidFill>
              </a:rPr>
              <a:t>implementation</a:t>
            </a:r>
            <a:endParaRPr lang="en-US" sz="1600" b="1" dirty="0">
              <a:solidFill>
                <a:srgbClr val="002060"/>
              </a:solidFill>
            </a:endParaRPr>
          </a:p>
          <a:p>
            <a:pPr marL="812800" indent="-449263"/>
            <a:r>
              <a:rPr lang="en-US" sz="1600" b="1" dirty="0">
                <a:solidFill>
                  <a:srgbClr val="002060"/>
                </a:solidFill>
              </a:rPr>
              <a:t>3.2	Quality review of the SWARM deliverables	</a:t>
            </a:r>
            <a:endParaRPr lang="en-US" sz="1600" b="1" dirty="0" smtClean="0">
              <a:solidFill>
                <a:srgbClr val="002060"/>
              </a:solidFill>
            </a:endParaRPr>
          </a:p>
          <a:p>
            <a:pPr marL="812800" indent="-449263"/>
            <a:r>
              <a:rPr lang="en-US" sz="1600" b="1" dirty="0" smtClean="0">
                <a:solidFill>
                  <a:srgbClr val="002060"/>
                </a:solidFill>
              </a:rPr>
              <a:t>3.2.1 </a:t>
            </a:r>
            <a:r>
              <a:rPr lang="en-US" sz="1600" b="1" dirty="0">
                <a:solidFill>
                  <a:srgbClr val="002060"/>
                </a:solidFill>
              </a:rPr>
              <a:t>Quality of produced SWARM </a:t>
            </a:r>
            <a:r>
              <a:rPr lang="en-US" sz="1600" b="1" dirty="0" smtClean="0">
                <a:solidFill>
                  <a:srgbClr val="002060"/>
                </a:solidFill>
              </a:rPr>
              <a:t>documents</a:t>
            </a:r>
            <a:endParaRPr lang="en-US" sz="1600" b="1" dirty="0">
              <a:solidFill>
                <a:srgbClr val="002060"/>
              </a:solidFill>
            </a:endParaRPr>
          </a:p>
          <a:p>
            <a:pPr marL="1262063" indent="-550863"/>
            <a:r>
              <a:rPr lang="en-US" sz="1600" b="1" dirty="0">
                <a:solidFill>
                  <a:srgbClr val="002060"/>
                </a:solidFill>
              </a:rPr>
              <a:t>3.2.2 Quality of promotional </a:t>
            </a:r>
            <a:r>
              <a:rPr lang="en-US" sz="1600" b="1" dirty="0" smtClean="0">
                <a:solidFill>
                  <a:srgbClr val="002060"/>
                </a:solidFill>
              </a:rPr>
              <a:t>materials</a:t>
            </a:r>
            <a:endParaRPr lang="en-US" sz="1600" b="1" dirty="0">
              <a:solidFill>
                <a:srgbClr val="002060"/>
              </a:solidFill>
            </a:endParaRPr>
          </a:p>
          <a:p>
            <a:pPr marL="1262063" indent="-550863"/>
            <a:r>
              <a:rPr lang="en-US" sz="1600" b="1" dirty="0">
                <a:solidFill>
                  <a:srgbClr val="002060"/>
                </a:solidFill>
              </a:rPr>
              <a:t>3.2.3 Quality of website and other computer-mediated </a:t>
            </a:r>
            <a:r>
              <a:rPr lang="en-US" sz="1600" b="1" dirty="0" smtClean="0">
                <a:solidFill>
                  <a:srgbClr val="002060"/>
                </a:solidFill>
              </a:rPr>
              <a:t>tools</a:t>
            </a:r>
            <a:endParaRPr lang="en-US" sz="1600" b="1" dirty="0">
              <a:solidFill>
                <a:srgbClr val="002060"/>
              </a:solidFill>
            </a:endParaRPr>
          </a:p>
          <a:p>
            <a:pPr marL="900113" indent="-188913"/>
            <a:r>
              <a:rPr lang="en-US" sz="1600" b="1" dirty="0">
                <a:solidFill>
                  <a:srgbClr val="002060"/>
                </a:solidFill>
              </a:rPr>
              <a:t>3.2.4 Quality of </a:t>
            </a:r>
            <a:r>
              <a:rPr lang="en-US" sz="1600" b="1" dirty="0" smtClean="0">
                <a:solidFill>
                  <a:srgbClr val="002060"/>
                </a:solidFill>
              </a:rPr>
              <a:t>events</a:t>
            </a:r>
            <a:endParaRPr lang="en-US" sz="1600" b="1" dirty="0">
              <a:solidFill>
                <a:srgbClr val="002060"/>
              </a:solidFill>
            </a:endParaRPr>
          </a:p>
          <a:p>
            <a:pPr marL="363538" indent="-363538"/>
            <a:r>
              <a:rPr lang="en-US" sz="1600" b="1" dirty="0">
                <a:solidFill>
                  <a:srgbClr val="002060"/>
                </a:solidFill>
              </a:rPr>
              <a:t>4.	Internal </a:t>
            </a:r>
            <a:r>
              <a:rPr lang="en-US" sz="1600" b="1" dirty="0" smtClean="0">
                <a:solidFill>
                  <a:srgbClr val="002060"/>
                </a:solidFill>
              </a:rPr>
              <a:t>evaluation</a:t>
            </a:r>
            <a:endParaRPr lang="en-US" sz="1600" b="1" dirty="0">
              <a:solidFill>
                <a:srgbClr val="002060"/>
              </a:solidFill>
            </a:endParaRPr>
          </a:p>
          <a:p>
            <a:pPr marL="812800" indent="-449263"/>
            <a:r>
              <a:rPr lang="en-US" sz="1600" b="1" dirty="0">
                <a:solidFill>
                  <a:srgbClr val="002060"/>
                </a:solidFill>
              </a:rPr>
              <a:t>4.1	Responsibilities for internal evaluation of </a:t>
            </a:r>
            <a:r>
              <a:rPr lang="en-US" sz="1600" b="1" dirty="0" smtClean="0">
                <a:solidFill>
                  <a:srgbClr val="002060"/>
                </a:solidFill>
              </a:rPr>
              <a:t>deliverables</a:t>
            </a:r>
            <a:endParaRPr lang="en-US" sz="1600" b="1" dirty="0">
              <a:solidFill>
                <a:srgbClr val="002060"/>
              </a:solidFill>
            </a:endParaRPr>
          </a:p>
          <a:p>
            <a:pPr marL="812800" indent="-449263"/>
            <a:r>
              <a:rPr lang="en-US" sz="1600" b="1" dirty="0">
                <a:solidFill>
                  <a:srgbClr val="002060"/>
                </a:solidFill>
              </a:rPr>
              <a:t>4.2	Impact assessment of the project </a:t>
            </a:r>
            <a:r>
              <a:rPr lang="en-US" sz="1600" b="1" dirty="0" smtClean="0">
                <a:solidFill>
                  <a:srgbClr val="002060"/>
                </a:solidFill>
              </a:rPr>
              <a:t>activities</a:t>
            </a:r>
            <a:endParaRPr lang="en-US" sz="1600" b="1" dirty="0">
              <a:solidFill>
                <a:srgbClr val="002060"/>
              </a:solidFill>
            </a:endParaRPr>
          </a:p>
          <a:p>
            <a:pPr marL="812800" indent="-449263"/>
            <a:r>
              <a:rPr lang="en-US" sz="1600" b="1" dirty="0">
                <a:solidFill>
                  <a:srgbClr val="002060"/>
                </a:solidFill>
              </a:rPr>
              <a:t>4.3	Periodic internal project quality </a:t>
            </a:r>
            <a:r>
              <a:rPr lang="en-US" sz="1600" b="1" dirty="0" smtClean="0">
                <a:solidFill>
                  <a:srgbClr val="002060"/>
                </a:solidFill>
              </a:rPr>
              <a:t>evaluation</a:t>
            </a:r>
            <a:endParaRPr lang="en-US" sz="1600" b="1" dirty="0">
              <a:solidFill>
                <a:srgbClr val="002060"/>
              </a:solidFill>
            </a:endParaRPr>
          </a:p>
          <a:p>
            <a:pPr marL="363538" indent="-363538"/>
            <a:r>
              <a:rPr lang="en-US" sz="1600" b="1" dirty="0">
                <a:solidFill>
                  <a:srgbClr val="002060"/>
                </a:solidFill>
              </a:rPr>
              <a:t>5.	External </a:t>
            </a:r>
            <a:r>
              <a:rPr lang="en-US" sz="1600" b="1" dirty="0" smtClean="0">
                <a:solidFill>
                  <a:srgbClr val="002060"/>
                </a:solidFill>
              </a:rPr>
              <a:t>monitoring</a:t>
            </a:r>
            <a:endParaRPr lang="en-US" sz="1600" b="1" dirty="0">
              <a:solidFill>
                <a:srgbClr val="002060"/>
              </a:solidFill>
            </a:endParaRPr>
          </a:p>
          <a:p>
            <a:pPr marL="812800" indent="-449263"/>
            <a:r>
              <a:rPr lang="en-US" sz="1600" b="1" dirty="0">
                <a:solidFill>
                  <a:srgbClr val="002060"/>
                </a:solidFill>
              </a:rPr>
              <a:t>5.1	Criteria for the selection of external evaluator	</a:t>
            </a:r>
            <a:endParaRPr lang="en-US" sz="1600" b="1" dirty="0" smtClean="0">
              <a:solidFill>
                <a:srgbClr val="002060"/>
              </a:solidFill>
            </a:endParaRPr>
          </a:p>
          <a:p>
            <a:pPr marL="1160463" indent="-449263"/>
            <a:r>
              <a:rPr lang="en-US" sz="1600" b="1" dirty="0" smtClean="0">
                <a:solidFill>
                  <a:srgbClr val="002060"/>
                </a:solidFill>
              </a:rPr>
              <a:t>5.1.1 </a:t>
            </a:r>
            <a:r>
              <a:rPr lang="en-US" sz="1600" b="1" dirty="0">
                <a:solidFill>
                  <a:srgbClr val="002060"/>
                </a:solidFill>
              </a:rPr>
              <a:t>Description of the external evaluation task	</a:t>
            </a:r>
            <a:endParaRPr lang="en-US" sz="1600" b="1" dirty="0" smtClean="0">
              <a:solidFill>
                <a:srgbClr val="002060"/>
              </a:solidFill>
            </a:endParaRPr>
          </a:p>
          <a:p>
            <a:pPr marL="1160463" indent="-449263"/>
            <a:r>
              <a:rPr lang="en-US" sz="1600" b="1" dirty="0" smtClean="0">
                <a:solidFill>
                  <a:srgbClr val="002060"/>
                </a:solidFill>
              </a:rPr>
              <a:t>5.1.2 </a:t>
            </a:r>
            <a:r>
              <a:rPr lang="en-US" sz="1600" b="1" dirty="0">
                <a:solidFill>
                  <a:srgbClr val="002060"/>
                </a:solidFill>
              </a:rPr>
              <a:t>Profile of the external evaluator	</a:t>
            </a:r>
            <a:endParaRPr lang="en-US" sz="1600" b="1" dirty="0" smtClean="0">
              <a:solidFill>
                <a:srgbClr val="002060"/>
              </a:solidFill>
            </a:endParaRPr>
          </a:p>
          <a:p>
            <a:pPr marL="1160463" indent="-449263"/>
            <a:r>
              <a:rPr lang="en-US" sz="1600" b="1" dirty="0" smtClean="0">
                <a:solidFill>
                  <a:srgbClr val="002060"/>
                </a:solidFill>
              </a:rPr>
              <a:t>5.1.3 </a:t>
            </a:r>
            <a:r>
              <a:rPr lang="en-US" sz="1600" b="1" dirty="0">
                <a:solidFill>
                  <a:srgbClr val="002060"/>
                </a:solidFill>
              </a:rPr>
              <a:t>Responsibilities of the external evaluator	</a:t>
            </a:r>
            <a:endParaRPr lang="en-US" sz="1600" b="1" dirty="0" smtClean="0">
              <a:solidFill>
                <a:srgbClr val="002060"/>
              </a:solidFill>
            </a:endParaRPr>
          </a:p>
          <a:p>
            <a:pPr marL="1160463" indent="-449263"/>
            <a:r>
              <a:rPr lang="en-US" sz="1600" b="1" dirty="0" smtClean="0">
                <a:solidFill>
                  <a:srgbClr val="002060"/>
                </a:solidFill>
              </a:rPr>
              <a:t>5.1.4 </a:t>
            </a:r>
            <a:r>
              <a:rPr lang="en-US" sz="1600" b="1" dirty="0">
                <a:solidFill>
                  <a:srgbClr val="002060"/>
                </a:solidFill>
              </a:rPr>
              <a:t>Evaluation budget	</a:t>
            </a:r>
            <a:endParaRPr lang="en-US" sz="1600" b="1" dirty="0" smtClean="0">
              <a:solidFill>
                <a:srgbClr val="002060"/>
              </a:solidFill>
            </a:endParaRPr>
          </a:p>
          <a:p>
            <a:pPr marL="1262063" indent="-550863"/>
            <a:r>
              <a:rPr lang="en-US" sz="1600" b="1" dirty="0" smtClean="0">
                <a:solidFill>
                  <a:srgbClr val="002060"/>
                </a:solidFill>
              </a:rPr>
              <a:t>5.1.5 </a:t>
            </a:r>
            <a:r>
              <a:rPr lang="en-US" sz="1600" b="1" dirty="0">
                <a:solidFill>
                  <a:srgbClr val="002060"/>
                </a:solidFill>
              </a:rPr>
              <a:t>Cross-project evaluation	</a:t>
            </a:r>
            <a:endParaRPr lang="en-US" sz="1600" b="1" dirty="0" smtClean="0">
              <a:solidFill>
                <a:srgbClr val="002060"/>
              </a:solidFill>
            </a:endParaRPr>
          </a:p>
          <a:p>
            <a:pPr marL="812800" indent="-449263"/>
            <a:r>
              <a:rPr lang="en-US" sz="1600" b="1" dirty="0" smtClean="0">
                <a:solidFill>
                  <a:srgbClr val="002060"/>
                </a:solidFill>
              </a:rPr>
              <a:t>5.2</a:t>
            </a:r>
            <a:r>
              <a:rPr lang="en-US" sz="1600" b="1" dirty="0">
                <a:solidFill>
                  <a:srgbClr val="002060"/>
                </a:solidFill>
              </a:rPr>
              <a:t>	Academic quality assurance	</a:t>
            </a:r>
            <a:endParaRPr lang="en-US" sz="1600" b="1" dirty="0" smtClean="0">
              <a:solidFill>
                <a:srgbClr val="002060"/>
              </a:solidFill>
            </a:endParaRPr>
          </a:p>
          <a:p>
            <a:pPr marL="363538" indent="-363538"/>
            <a:r>
              <a:rPr lang="en-US" sz="1600" b="1" dirty="0" smtClean="0">
                <a:solidFill>
                  <a:srgbClr val="002060"/>
                </a:solidFill>
              </a:rPr>
              <a:t>6.	Quality </a:t>
            </a:r>
            <a:r>
              <a:rPr lang="en-US" sz="1600" b="1" dirty="0">
                <a:solidFill>
                  <a:srgbClr val="002060"/>
                </a:solidFill>
              </a:rPr>
              <a:t>plan </a:t>
            </a:r>
            <a:r>
              <a:rPr lang="en-US" sz="1600" b="1" dirty="0" smtClean="0">
                <a:solidFill>
                  <a:srgbClr val="002060"/>
                </a:solidFill>
              </a:rPr>
              <a:t>schedule</a:t>
            </a:r>
            <a:endParaRPr lang="en-US" sz="1600" b="1" dirty="0">
              <a:solidFill>
                <a:srgbClr val="002060"/>
              </a:solidFill>
            </a:endParaRPr>
          </a:p>
        </p:txBody>
      </p:sp>
    </p:spTree>
    <p:extLst>
      <p:ext uri="{BB962C8B-B14F-4D97-AF65-F5344CB8AC3E}">
        <p14:creationId xmlns:p14="http://schemas.microsoft.com/office/powerpoint/2010/main" xmlns="" val="13659719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09800" y="152400"/>
            <a:ext cx="6629400" cy="6093976"/>
          </a:xfrm>
          <a:prstGeom prst="rect">
            <a:avLst/>
          </a:prstGeom>
          <a:noFill/>
        </p:spPr>
        <p:txBody>
          <a:bodyPr wrap="square" rtlCol="0">
            <a:spAutoFit/>
          </a:bodyPr>
          <a:lstStyle/>
          <a:p>
            <a:pPr algn="ctr"/>
            <a:r>
              <a:rPr lang="en-US" sz="2000" b="1" dirty="0" smtClean="0">
                <a:solidFill>
                  <a:srgbClr val="002060"/>
                </a:solidFill>
              </a:rPr>
              <a:t>TABLE OF CONTENTS</a:t>
            </a:r>
          </a:p>
          <a:p>
            <a:pPr marL="363538" indent="-363538">
              <a:buAutoNum type="arabicPeriod"/>
            </a:pPr>
            <a:r>
              <a:rPr lang="en-US" sz="2000" b="1" dirty="0" smtClean="0">
                <a:solidFill>
                  <a:srgbClr val="002060"/>
                </a:solidFill>
              </a:rPr>
              <a:t>Introduction</a:t>
            </a:r>
          </a:p>
          <a:p>
            <a:pPr marL="363538" indent="-363538">
              <a:spcBef>
                <a:spcPts val="1200"/>
              </a:spcBef>
            </a:pPr>
            <a:r>
              <a:rPr lang="en-US" sz="2000" b="1" dirty="0" smtClean="0">
                <a:solidFill>
                  <a:srgbClr val="002060"/>
                </a:solidFill>
              </a:rPr>
              <a:t>2</a:t>
            </a:r>
            <a:r>
              <a:rPr lang="en-US" sz="2000" b="1" dirty="0">
                <a:solidFill>
                  <a:srgbClr val="002060"/>
                </a:solidFill>
              </a:rPr>
              <a:t>.	Quality assessment and </a:t>
            </a:r>
            <a:r>
              <a:rPr lang="en-US" sz="2000" b="1" dirty="0" smtClean="0">
                <a:solidFill>
                  <a:srgbClr val="002060"/>
                </a:solidFill>
              </a:rPr>
              <a:t>assurance</a:t>
            </a:r>
            <a:endParaRPr lang="en-US" sz="2000" b="1" dirty="0">
              <a:solidFill>
                <a:srgbClr val="002060"/>
              </a:solidFill>
            </a:endParaRPr>
          </a:p>
          <a:p>
            <a:pPr marL="812800" indent="-449263"/>
            <a:r>
              <a:rPr lang="en-US" sz="2000" b="1" dirty="0">
                <a:solidFill>
                  <a:srgbClr val="002060"/>
                </a:solidFill>
              </a:rPr>
              <a:t>2.1	Quality Assurance Committee	</a:t>
            </a:r>
          </a:p>
          <a:p>
            <a:pPr marL="363538" indent="-363538">
              <a:spcBef>
                <a:spcPts val="1200"/>
              </a:spcBef>
            </a:pPr>
            <a:r>
              <a:rPr lang="en-US" sz="2000" b="1" dirty="0" smtClean="0">
                <a:solidFill>
                  <a:srgbClr val="002060"/>
                </a:solidFill>
              </a:rPr>
              <a:t>3</a:t>
            </a:r>
            <a:r>
              <a:rPr lang="en-US" sz="2000" b="1" dirty="0">
                <a:solidFill>
                  <a:srgbClr val="002060"/>
                </a:solidFill>
              </a:rPr>
              <a:t>.	Tools and procedures for quality assurance	</a:t>
            </a:r>
          </a:p>
          <a:p>
            <a:pPr marL="812800" indent="-449263"/>
            <a:r>
              <a:rPr lang="en-US" sz="2000" b="1" dirty="0" smtClean="0">
                <a:solidFill>
                  <a:srgbClr val="002060"/>
                </a:solidFill>
              </a:rPr>
              <a:t>3.1	Quality </a:t>
            </a:r>
            <a:r>
              <a:rPr lang="en-US" sz="2000" b="1" dirty="0">
                <a:solidFill>
                  <a:srgbClr val="002060"/>
                </a:solidFill>
              </a:rPr>
              <a:t>of the SWARM project </a:t>
            </a:r>
            <a:r>
              <a:rPr lang="en-US" sz="2000" b="1" dirty="0" smtClean="0">
                <a:solidFill>
                  <a:srgbClr val="002060"/>
                </a:solidFill>
              </a:rPr>
              <a:t>implementation</a:t>
            </a:r>
            <a:endParaRPr lang="en-US" sz="2000" b="1" dirty="0">
              <a:solidFill>
                <a:srgbClr val="002060"/>
              </a:solidFill>
            </a:endParaRPr>
          </a:p>
          <a:p>
            <a:pPr marL="812800" indent="-449263"/>
            <a:r>
              <a:rPr lang="en-US" sz="2000" b="1" dirty="0">
                <a:solidFill>
                  <a:srgbClr val="002060"/>
                </a:solidFill>
              </a:rPr>
              <a:t>3.2	Quality review of the SWARM deliverables	</a:t>
            </a:r>
            <a:endParaRPr lang="en-US" sz="2000" b="1" dirty="0" smtClean="0">
              <a:solidFill>
                <a:srgbClr val="002060"/>
              </a:solidFill>
            </a:endParaRPr>
          </a:p>
          <a:p>
            <a:pPr marL="812800" indent="-449263"/>
            <a:r>
              <a:rPr lang="en-US" sz="2000" b="1" dirty="0" smtClean="0">
                <a:solidFill>
                  <a:srgbClr val="002060"/>
                </a:solidFill>
              </a:rPr>
              <a:t>3.2.1 </a:t>
            </a:r>
            <a:r>
              <a:rPr lang="en-US" sz="2000" b="1" dirty="0">
                <a:solidFill>
                  <a:srgbClr val="002060"/>
                </a:solidFill>
              </a:rPr>
              <a:t>Quality of produced SWARM </a:t>
            </a:r>
            <a:r>
              <a:rPr lang="en-US" sz="2000" b="1" dirty="0" smtClean="0">
                <a:solidFill>
                  <a:srgbClr val="002060"/>
                </a:solidFill>
              </a:rPr>
              <a:t>documents</a:t>
            </a:r>
            <a:endParaRPr lang="en-US" sz="2000" b="1" dirty="0">
              <a:solidFill>
                <a:srgbClr val="002060"/>
              </a:solidFill>
            </a:endParaRPr>
          </a:p>
          <a:p>
            <a:pPr marL="363538" indent="-363538">
              <a:spcBef>
                <a:spcPts val="1200"/>
              </a:spcBef>
            </a:pPr>
            <a:r>
              <a:rPr lang="en-US" sz="2000" b="1" dirty="0" smtClean="0">
                <a:solidFill>
                  <a:srgbClr val="002060"/>
                </a:solidFill>
              </a:rPr>
              <a:t>4</a:t>
            </a:r>
            <a:r>
              <a:rPr lang="en-US" sz="2000" b="1" dirty="0">
                <a:solidFill>
                  <a:srgbClr val="002060"/>
                </a:solidFill>
              </a:rPr>
              <a:t>.	Internal </a:t>
            </a:r>
            <a:r>
              <a:rPr lang="en-US" sz="2000" b="1" dirty="0" smtClean="0">
                <a:solidFill>
                  <a:srgbClr val="002060"/>
                </a:solidFill>
              </a:rPr>
              <a:t>evaluation</a:t>
            </a:r>
            <a:endParaRPr lang="en-US" sz="2000" b="1" dirty="0">
              <a:solidFill>
                <a:srgbClr val="002060"/>
              </a:solidFill>
            </a:endParaRPr>
          </a:p>
          <a:p>
            <a:pPr marL="812800" indent="-449263"/>
            <a:r>
              <a:rPr lang="en-US" sz="2000" b="1" dirty="0">
                <a:solidFill>
                  <a:srgbClr val="002060"/>
                </a:solidFill>
              </a:rPr>
              <a:t>4.1	Responsibilities for internal evaluation of </a:t>
            </a:r>
            <a:r>
              <a:rPr lang="en-US" sz="2000" b="1" dirty="0" smtClean="0">
                <a:solidFill>
                  <a:srgbClr val="002060"/>
                </a:solidFill>
              </a:rPr>
              <a:t>deliverables</a:t>
            </a:r>
            <a:endParaRPr lang="en-US" sz="2000" b="1" dirty="0">
              <a:solidFill>
                <a:srgbClr val="002060"/>
              </a:solidFill>
            </a:endParaRPr>
          </a:p>
          <a:p>
            <a:pPr marL="812800" indent="-449263"/>
            <a:r>
              <a:rPr lang="en-US" sz="2000" b="1" dirty="0">
                <a:solidFill>
                  <a:srgbClr val="002060"/>
                </a:solidFill>
              </a:rPr>
              <a:t>4.2	Impact assessment of the project </a:t>
            </a:r>
            <a:r>
              <a:rPr lang="en-US" sz="2000" b="1" dirty="0" smtClean="0">
                <a:solidFill>
                  <a:srgbClr val="002060"/>
                </a:solidFill>
              </a:rPr>
              <a:t>activities</a:t>
            </a:r>
            <a:endParaRPr lang="en-US" sz="2000" b="1" dirty="0">
              <a:solidFill>
                <a:srgbClr val="002060"/>
              </a:solidFill>
            </a:endParaRPr>
          </a:p>
          <a:p>
            <a:pPr marL="812800" indent="-449263"/>
            <a:r>
              <a:rPr lang="en-US" sz="2000" b="1" dirty="0">
                <a:solidFill>
                  <a:srgbClr val="002060"/>
                </a:solidFill>
              </a:rPr>
              <a:t>4.3	Periodic internal project quality </a:t>
            </a:r>
            <a:r>
              <a:rPr lang="en-US" sz="2000" b="1" dirty="0" smtClean="0">
                <a:solidFill>
                  <a:srgbClr val="002060"/>
                </a:solidFill>
              </a:rPr>
              <a:t>evaluation</a:t>
            </a:r>
            <a:endParaRPr lang="en-US" sz="2000" b="1" dirty="0">
              <a:solidFill>
                <a:srgbClr val="002060"/>
              </a:solidFill>
            </a:endParaRPr>
          </a:p>
          <a:p>
            <a:pPr marL="363538" indent="-363538">
              <a:spcBef>
                <a:spcPts val="1200"/>
              </a:spcBef>
            </a:pPr>
            <a:r>
              <a:rPr lang="en-US" sz="2000" b="1" dirty="0">
                <a:solidFill>
                  <a:srgbClr val="002060"/>
                </a:solidFill>
              </a:rPr>
              <a:t>5.	External </a:t>
            </a:r>
            <a:r>
              <a:rPr lang="en-US" sz="2000" b="1" dirty="0" smtClean="0">
                <a:solidFill>
                  <a:srgbClr val="002060"/>
                </a:solidFill>
              </a:rPr>
              <a:t>monitoring</a:t>
            </a:r>
            <a:endParaRPr lang="en-US" sz="2000" b="1" dirty="0">
              <a:solidFill>
                <a:srgbClr val="002060"/>
              </a:solidFill>
            </a:endParaRPr>
          </a:p>
          <a:p>
            <a:pPr marL="812800" indent="-449263"/>
            <a:r>
              <a:rPr lang="en-US" sz="2000" b="1" dirty="0">
                <a:solidFill>
                  <a:srgbClr val="002060"/>
                </a:solidFill>
              </a:rPr>
              <a:t>5.1	Criteria for the selection of external evaluator	</a:t>
            </a:r>
            <a:endParaRPr lang="en-US" sz="2000" b="1" dirty="0" smtClean="0">
              <a:solidFill>
                <a:srgbClr val="002060"/>
              </a:solidFill>
            </a:endParaRPr>
          </a:p>
          <a:p>
            <a:pPr marL="812800" indent="-449263"/>
            <a:r>
              <a:rPr lang="en-US" sz="2000" b="1" dirty="0" smtClean="0">
                <a:solidFill>
                  <a:srgbClr val="002060"/>
                </a:solidFill>
              </a:rPr>
              <a:t>5.2</a:t>
            </a:r>
            <a:r>
              <a:rPr lang="en-US" sz="2000" b="1" dirty="0">
                <a:solidFill>
                  <a:srgbClr val="002060"/>
                </a:solidFill>
              </a:rPr>
              <a:t>	Academic quality assurance	</a:t>
            </a:r>
            <a:endParaRPr lang="en-US" sz="2000" b="1" dirty="0" smtClean="0">
              <a:solidFill>
                <a:srgbClr val="002060"/>
              </a:solidFill>
            </a:endParaRPr>
          </a:p>
          <a:p>
            <a:pPr marL="363538" indent="-363538">
              <a:spcBef>
                <a:spcPts val="1200"/>
              </a:spcBef>
            </a:pPr>
            <a:r>
              <a:rPr lang="en-US" sz="2000" b="1" dirty="0" smtClean="0">
                <a:solidFill>
                  <a:srgbClr val="002060"/>
                </a:solidFill>
              </a:rPr>
              <a:t>6.	Quality </a:t>
            </a:r>
            <a:r>
              <a:rPr lang="en-US" sz="2000" b="1" dirty="0">
                <a:solidFill>
                  <a:srgbClr val="002060"/>
                </a:solidFill>
              </a:rPr>
              <a:t>plan </a:t>
            </a:r>
            <a:r>
              <a:rPr lang="en-US" sz="2000" b="1" dirty="0" smtClean="0">
                <a:solidFill>
                  <a:srgbClr val="002060"/>
                </a:solidFill>
              </a:rPr>
              <a:t>schedule</a:t>
            </a:r>
            <a:endParaRPr lang="en-US" sz="2000" b="1" dirty="0">
              <a:solidFill>
                <a:srgbClr val="002060"/>
              </a:solidFill>
            </a:endParaRPr>
          </a:p>
        </p:txBody>
      </p:sp>
    </p:spTree>
    <p:extLst>
      <p:ext uri="{BB962C8B-B14F-4D97-AF65-F5344CB8AC3E}">
        <p14:creationId xmlns:p14="http://schemas.microsoft.com/office/powerpoint/2010/main" xmlns="" val="39578308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1"/>
          <p:cNvSpPr txBox="1">
            <a:spLocks noGrp="1"/>
          </p:cNvSpPr>
          <p:nvPr/>
        </p:nvSpPr>
        <p:spPr bwMode="auto">
          <a:xfrm>
            <a:off x="8610600" y="6324600"/>
            <a:ext cx="322263" cy="195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fld id="{BCA06548-7B04-4AE7-B5CA-8805DCC5FF8D}" type="slidenum">
              <a:rPr lang="pt-PT" altLang="pt-PT" sz="900" b="1">
                <a:solidFill>
                  <a:schemeClr val="tx2"/>
                </a:solidFill>
              </a:rPr>
              <a:pPr algn="r" eaLnBrk="1" hangingPunct="1"/>
              <a:t>5</a:t>
            </a:fld>
            <a:endParaRPr lang="pt-PT" altLang="pt-PT" sz="900" b="1">
              <a:solidFill>
                <a:schemeClr val="tx2"/>
              </a:solidFill>
            </a:endParaRPr>
          </a:p>
        </p:txBody>
      </p:sp>
      <p:sp>
        <p:nvSpPr>
          <p:cNvPr id="14" name="Text Box 2"/>
          <p:cNvSpPr txBox="1">
            <a:spLocks noChangeArrowheads="1"/>
          </p:cNvSpPr>
          <p:nvPr/>
        </p:nvSpPr>
        <p:spPr bwMode="auto">
          <a:xfrm>
            <a:off x="166688" y="1154264"/>
            <a:ext cx="8934450" cy="4558171"/>
          </a:xfrm>
          <a:prstGeom prst="rect">
            <a:avLst/>
          </a:prstGeom>
          <a:noFill/>
          <a:ln w="9525" algn="ctr">
            <a:noFill/>
            <a:miter lim="800000"/>
            <a:headEnd/>
            <a:tailEnd/>
          </a:ln>
          <a:effectLst/>
        </p:spPr>
        <p:txBody>
          <a:bodyPr>
            <a:spAutoFit/>
          </a:bodyPr>
          <a:lstStyle>
            <a:lvl1pPr marL="357188" indent="-357188"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457200" indent="-457200" algn="just" eaLnBrk="1" hangingPunct="1">
              <a:lnSpc>
                <a:spcPct val="130000"/>
              </a:lnSpc>
              <a:spcBef>
                <a:spcPts val="1000"/>
              </a:spcBef>
              <a:buSzPct val="145000"/>
              <a:buFont typeface="+mj-lt"/>
              <a:buAutoNum type="arabicPeriod"/>
              <a:defRPr/>
            </a:pPr>
            <a:r>
              <a:rPr lang="en-GB" altLang="pt-PT" sz="2000" b="1" dirty="0" smtClean="0">
                <a:solidFill>
                  <a:srgbClr val="003366"/>
                </a:solidFill>
                <a:effectLst>
                  <a:outerShdw blurRad="38100" dist="38100" dir="2700000" algn="tl">
                    <a:srgbClr val="000000">
                      <a:alpha val="43137"/>
                    </a:srgbClr>
                  </a:outerShdw>
                </a:effectLst>
              </a:rPr>
              <a:t>INTRODUCTION</a:t>
            </a:r>
          </a:p>
          <a:p>
            <a:pPr marL="0" indent="0" algn="just" eaLnBrk="1" hangingPunct="1">
              <a:lnSpc>
                <a:spcPct val="130000"/>
              </a:lnSpc>
              <a:spcBef>
                <a:spcPts val="1000"/>
              </a:spcBef>
              <a:buSzPct val="145000"/>
              <a:defRPr/>
            </a:pPr>
            <a:r>
              <a:rPr lang="en-US" altLang="pt-PT" b="1" dirty="0">
                <a:solidFill>
                  <a:srgbClr val="003366"/>
                </a:solidFill>
              </a:rPr>
              <a:t>The </a:t>
            </a:r>
            <a:r>
              <a:rPr lang="en-US" altLang="pt-PT" sz="2200" b="1" dirty="0">
                <a:solidFill>
                  <a:srgbClr val="003366"/>
                </a:solidFill>
                <a:effectLst>
                  <a:outerShdw blurRad="38100" dist="38100" dir="2700000" algn="tl">
                    <a:srgbClr val="000000">
                      <a:alpha val="43137"/>
                    </a:srgbClr>
                  </a:outerShdw>
                </a:effectLst>
              </a:rPr>
              <a:t>Quality and Assurance Plan (</a:t>
            </a:r>
            <a:r>
              <a:rPr lang="en-US" altLang="pt-PT" sz="2200" b="1" dirty="0" err="1">
                <a:solidFill>
                  <a:srgbClr val="003366"/>
                </a:solidFill>
                <a:effectLst>
                  <a:outerShdw blurRad="38100" dist="38100" dir="2700000" algn="tl">
                    <a:srgbClr val="000000">
                      <a:alpha val="43137"/>
                    </a:srgbClr>
                  </a:outerShdw>
                </a:effectLst>
              </a:rPr>
              <a:t>QAP</a:t>
            </a:r>
            <a:r>
              <a:rPr lang="en-US" altLang="pt-PT" sz="2200" b="1" dirty="0">
                <a:solidFill>
                  <a:srgbClr val="003366"/>
                </a:solidFill>
                <a:effectLst>
                  <a:outerShdw blurRad="38100" dist="38100" dir="2700000" algn="tl">
                    <a:srgbClr val="000000">
                      <a:alpha val="43137"/>
                    </a:srgbClr>
                  </a:outerShdw>
                </a:effectLst>
              </a:rPr>
              <a:t>) </a:t>
            </a:r>
            <a:r>
              <a:rPr lang="en-US" altLang="pt-PT" b="1" dirty="0">
                <a:solidFill>
                  <a:srgbClr val="003366"/>
                </a:solidFill>
              </a:rPr>
              <a:t>defines the </a:t>
            </a:r>
            <a:r>
              <a:rPr lang="en-US" altLang="pt-PT" sz="2000" b="1" dirty="0">
                <a:solidFill>
                  <a:srgbClr val="003366"/>
                </a:solidFill>
                <a:effectLst>
                  <a:outerShdw blurRad="38100" dist="38100" dir="2700000" algn="tl">
                    <a:srgbClr val="000000">
                      <a:alpha val="43137"/>
                    </a:srgbClr>
                  </a:outerShdw>
                </a:effectLst>
              </a:rPr>
              <a:t>main quality control mechanisms</a:t>
            </a:r>
            <a:r>
              <a:rPr lang="en-US" altLang="pt-PT" b="1" dirty="0">
                <a:solidFill>
                  <a:srgbClr val="003366"/>
                </a:solidFill>
              </a:rPr>
              <a:t> and </a:t>
            </a:r>
            <a:r>
              <a:rPr lang="en-US" altLang="pt-PT" sz="2000" b="1" dirty="0">
                <a:solidFill>
                  <a:srgbClr val="003366"/>
                </a:solidFill>
                <a:effectLst>
                  <a:outerShdw blurRad="38100" dist="38100" dir="2700000" algn="tl">
                    <a:srgbClr val="000000">
                      <a:alpha val="43137"/>
                    </a:srgbClr>
                  </a:outerShdw>
                </a:effectLst>
              </a:rPr>
              <a:t>procedures</a:t>
            </a:r>
            <a:r>
              <a:rPr lang="en-US" altLang="pt-PT" b="1" dirty="0">
                <a:solidFill>
                  <a:srgbClr val="003366"/>
                </a:solidFill>
              </a:rPr>
              <a:t> to be followed by the partners of the SWARM project to ensure the </a:t>
            </a:r>
            <a:r>
              <a:rPr lang="en-US" altLang="pt-PT" sz="2200" b="1" dirty="0">
                <a:solidFill>
                  <a:srgbClr val="003366"/>
                </a:solidFill>
                <a:effectLst>
                  <a:outerShdw blurRad="38100" dist="38100" dir="2700000" algn="tl">
                    <a:srgbClr val="000000">
                      <a:alpha val="43137"/>
                    </a:srgbClr>
                  </a:outerShdw>
                </a:effectLst>
              </a:rPr>
              <a:t>optimal quality </a:t>
            </a:r>
            <a:r>
              <a:rPr lang="en-US" altLang="pt-PT" b="1" dirty="0">
                <a:solidFill>
                  <a:srgbClr val="003366"/>
                </a:solidFill>
              </a:rPr>
              <a:t>of the </a:t>
            </a:r>
            <a:r>
              <a:rPr lang="en-US" altLang="pt-PT" sz="2200" b="1" dirty="0">
                <a:solidFill>
                  <a:srgbClr val="003366"/>
                </a:solidFill>
                <a:effectLst>
                  <a:outerShdw blurRad="38100" dist="38100" dir="2700000" algn="tl">
                    <a:srgbClr val="000000">
                      <a:alpha val="43137"/>
                    </a:srgbClr>
                  </a:outerShdw>
                </a:effectLst>
              </a:rPr>
              <a:t>project activities</a:t>
            </a:r>
            <a:r>
              <a:rPr lang="en-US" altLang="pt-PT" b="1" dirty="0">
                <a:solidFill>
                  <a:srgbClr val="003366"/>
                </a:solidFill>
              </a:rPr>
              <a:t>, </a:t>
            </a:r>
            <a:r>
              <a:rPr lang="en-US" altLang="pt-PT" sz="2200" b="1" dirty="0">
                <a:solidFill>
                  <a:srgbClr val="003366"/>
                </a:solidFill>
                <a:effectLst>
                  <a:outerShdw blurRad="38100" dist="38100" dir="2700000" algn="tl">
                    <a:srgbClr val="000000">
                      <a:alpha val="43137"/>
                    </a:srgbClr>
                  </a:outerShdw>
                </a:effectLst>
              </a:rPr>
              <a:t>results</a:t>
            </a:r>
            <a:r>
              <a:rPr lang="en-US" altLang="pt-PT" b="1" dirty="0">
                <a:solidFill>
                  <a:srgbClr val="003366"/>
                </a:solidFill>
              </a:rPr>
              <a:t> and </a:t>
            </a:r>
            <a:r>
              <a:rPr lang="en-US" altLang="pt-PT" sz="2200" b="1" dirty="0" smtClean="0">
                <a:solidFill>
                  <a:srgbClr val="003366"/>
                </a:solidFill>
                <a:effectLst>
                  <a:outerShdw blurRad="38100" dist="38100" dir="2700000" algn="tl">
                    <a:srgbClr val="000000">
                      <a:alpha val="43137"/>
                    </a:srgbClr>
                  </a:outerShdw>
                </a:effectLst>
              </a:rPr>
              <a:t>management ….</a:t>
            </a:r>
            <a:endParaRPr lang="en-US" altLang="pt-PT" b="1" dirty="0">
              <a:solidFill>
                <a:srgbClr val="003366"/>
              </a:solidFill>
            </a:endParaRPr>
          </a:p>
          <a:p>
            <a:pPr marL="0" indent="0" algn="just" eaLnBrk="1" hangingPunct="1">
              <a:lnSpc>
                <a:spcPct val="130000"/>
              </a:lnSpc>
              <a:spcBef>
                <a:spcPts val="1000"/>
              </a:spcBef>
              <a:buSzPct val="145000"/>
              <a:defRPr/>
            </a:pPr>
            <a:r>
              <a:rPr lang="en-US" altLang="pt-PT" b="1" dirty="0">
                <a:solidFill>
                  <a:srgbClr val="003366"/>
                </a:solidFill>
              </a:rPr>
              <a:t>The </a:t>
            </a:r>
            <a:r>
              <a:rPr lang="en-US" altLang="pt-PT" sz="2200" b="1" dirty="0" err="1">
                <a:solidFill>
                  <a:srgbClr val="003366"/>
                </a:solidFill>
                <a:effectLst>
                  <a:outerShdw blurRad="38100" dist="38100" dir="2700000" algn="tl">
                    <a:srgbClr val="000000">
                      <a:alpha val="43137"/>
                    </a:srgbClr>
                  </a:outerShdw>
                </a:effectLst>
              </a:rPr>
              <a:t>QAP</a:t>
            </a:r>
            <a:r>
              <a:rPr lang="en-US" altLang="pt-PT" b="1" dirty="0">
                <a:solidFill>
                  <a:srgbClr val="003366"/>
                </a:solidFill>
              </a:rPr>
              <a:t> defines procedures for </a:t>
            </a:r>
            <a:r>
              <a:rPr lang="en-US" altLang="pt-PT" sz="2200" b="1" dirty="0">
                <a:solidFill>
                  <a:srgbClr val="003366"/>
                </a:solidFill>
                <a:effectLst>
                  <a:outerShdw blurRad="38100" dist="38100" dir="2700000" algn="tl">
                    <a:srgbClr val="000000">
                      <a:alpha val="43137"/>
                    </a:srgbClr>
                  </a:outerShdw>
                </a:effectLst>
              </a:rPr>
              <a:t>internal</a:t>
            </a:r>
            <a:r>
              <a:rPr lang="en-US" altLang="pt-PT" b="1" dirty="0">
                <a:solidFill>
                  <a:srgbClr val="003366"/>
                </a:solidFill>
              </a:rPr>
              <a:t> and </a:t>
            </a:r>
            <a:r>
              <a:rPr lang="en-US" altLang="pt-PT" sz="2200" b="1" dirty="0">
                <a:solidFill>
                  <a:srgbClr val="003366"/>
                </a:solidFill>
                <a:effectLst>
                  <a:outerShdw blurRad="38100" dist="38100" dir="2700000" algn="tl">
                    <a:srgbClr val="000000">
                      <a:alpha val="43137"/>
                    </a:srgbClr>
                  </a:outerShdw>
                </a:effectLst>
              </a:rPr>
              <a:t>external</a:t>
            </a:r>
            <a:r>
              <a:rPr lang="en-US" altLang="pt-PT" b="1" dirty="0">
                <a:solidFill>
                  <a:srgbClr val="003366"/>
                </a:solidFill>
              </a:rPr>
              <a:t> monitoring, quality management and quality requirements for the project deliverables. </a:t>
            </a:r>
            <a:r>
              <a:rPr lang="en-US" altLang="pt-PT" b="1" dirty="0" smtClean="0">
                <a:solidFill>
                  <a:srgbClr val="003366"/>
                </a:solidFill>
              </a:rPr>
              <a:t>It provides </a:t>
            </a:r>
            <a:r>
              <a:rPr lang="en-US" altLang="pt-PT" sz="2200" b="1" dirty="0">
                <a:solidFill>
                  <a:srgbClr val="003366"/>
                </a:solidFill>
                <a:effectLst>
                  <a:outerShdw blurRad="38100" dist="38100" dir="2700000" algn="tl">
                    <a:srgbClr val="000000">
                      <a:alpha val="43137"/>
                    </a:srgbClr>
                  </a:outerShdw>
                </a:effectLst>
              </a:rPr>
              <a:t>13 templates as annexes </a:t>
            </a:r>
            <a:r>
              <a:rPr lang="en-US" altLang="pt-PT" b="1" dirty="0">
                <a:solidFill>
                  <a:srgbClr val="003366"/>
                </a:solidFill>
              </a:rPr>
              <a:t>of the </a:t>
            </a:r>
            <a:r>
              <a:rPr lang="en-US" altLang="pt-PT" b="1" dirty="0" err="1">
                <a:solidFill>
                  <a:srgbClr val="003366"/>
                </a:solidFill>
              </a:rPr>
              <a:t>QAP</a:t>
            </a:r>
            <a:r>
              <a:rPr lang="en-US" altLang="pt-PT" b="1" dirty="0">
                <a:solidFill>
                  <a:srgbClr val="003366"/>
                </a:solidFill>
              </a:rPr>
              <a:t>.</a:t>
            </a:r>
          </a:p>
          <a:p>
            <a:pPr marL="0" indent="0" algn="just" eaLnBrk="1" hangingPunct="1">
              <a:lnSpc>
                <a:spcPct val="130000"/>
              </a:lnSpc>
              <a:spcBef>
                <a:spcPts val="1000"/>
              </a:spcBef>
              <a:buSzPct val="145000"/>
              <a:defRPr/>
            </a:pPr>
            <a:r>
              <a:rPr lang="en-US" altLang="pt-PT" b="1" dirty="0">
                <a:solidFill>
                  <a:srgbClr val="003366"/>
                </a:solidFill>
              </a:rPr>
              <a:t>The </a:t>
            </a:r>
            <a:r>
              <a:rPr lang="en-US" altLang="pt-PT" b="1" dirty="0" err="1">
                <a:solidFill>
                  <a:srgbClr val="003366"/>
                </a:solidFill>
              </a:rPr>
              <a:t>QAP</a:t>
            </a:r>
            <a:r>
              <a:rPr lang="en-US" altLang="pt-PT" b="1" dirty="0">
                <a:solidFill>
                  <a:srgbClr val="003366"/>
                </a:solidFill>
              </a:rPr>
              <a:t> constitutes a working document which can be adapted and revised throughout the implementation of the project upon agreement by all parties. </a:t>
            </a:r>
            <a:endParaRPr lang="en-GB" altLang="pt-PT" dirty="0">
              <a:solidFill>
                <a:srgbClr val="003366"/>
              </a:solidFill>
            </a:endParaRPr>
          </a:p>
        </p:txBody>
      </p:sp>
    </p:spTree>
    <p:extLst>
      <p:ext uri="{BB962C8B-B14F-4D97-AF65-F5344CB8AC3E}">
        <p14:creationId xmlns:p14="http://schemas.microsoft.com/office/powerpoint/2010/main" xmlns="" val="237428076"/>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1"/>
          <p:cNvSpPr txBox="1">
            <a:spLocks noGrp="1"/>
          </p:cNvSpPr>
          <p:nvPr/>
        </p:nvSpPr>
        <p:spPr bwMode="auto">
          <a:xfrm>
            <a:off x="8610600" y="6324600"/>
            <a:ext cx="322263" cy="195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fld id="{BCA06548-7B04-4AE7-B5CA-8805DCC5FF8D}" type="slidenum">
              <a:rPr lang="pt-PT" altLang="pt-PT" sz="900" b="1">
                <a:solidFill>
                  <a:schemeClr val="tx2"/>
                </a:solidFill>
              </a:rPr>
              <a:pPr algn="r" eaLnBrk="1" hangingPunct="1"/>
              <a:t>6</a:t>
            </a:fld>
            <a:endParaRPr lang="pt-PT" altLang="pt-PT" sz="900" b="1">
              <a:solidFill>
                <a:schemeClr val="tx2"/>
              </a:solidFill>
            </a:endParaRPr>
          </a:p>
        </p:txBody>
      </p:sp>
      <p:sp>
        <p:nvSpPr>
          <p:cNvPr id="10" name="Text Box 2"/>
          <p:cNvSpPr txBox="1">
            <a:spLocks noChangeArrowheads="1"/>
          </p:cNvSpPr>
          <p:nvPr/>
        </p:nvSpPr>
        <p:spPr bwMode="auto">
          <a:xfrm>
            <a:off x="166688" y="990600"/>
            <a:ext cx="8934450" cy="3277820"/>
          </a:xfrm>
          <a:prstGeom prst="rect">
            <a:avLst/>
          </a:prstGeom>
          <a:noFill/>
          <a:ln w="9525" algn="ctr">
            <a:noFill/>
            <a:miter lim="800000"/>
            <a:headEnd/>
            <a:tailEnd/>
          </a:ln>
          <a:effectLst/>
        </p:spPr>
        <p:txBody>
          <a:bodyPr>
            <a:spAutoFit/>
          </a:bodyPr>
          <a:lstStyle>
            <a:lvl1pPr marL="357188" indent="-357188"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457200" indent="-457200" algn="just" eaLnBrk="1" hangingPunct="1">
              <a:lnSpc>
                <a:spcPct val="130000"/>
              </a:lnSpc>
              <a:spcBef>
                <a:spcPts val="1000"/>
              </a:spcBef>
              <a:buSzPct val="145000"/>
              <a:buFont typeface="+mj-lt"/>
              <a:buAutoNum type="arabicPeriod" startAt="2"/>
              <a:defRPr/>
            </a:pPr>
            <a:r>
              <a:rPr lang="en-US" altLang="pt-PT" sz="2000" b="1" dirty="0" smtClean="0">
                <a:solidFill>
                  <a:srgbClr val="003366"/>
                </a:solidFill>
                <a:effectLst>
                  <a:outerShdw blurRad="38100" dist="38100" dir="2700000" algn="tl">
                    <a:srgbClr val="000000">
                      <a:alpha val="43137"/>
                    </a:srgbClr>
                  </a:outerShdw>
                </a:effectLst>
              </a:rPr>
              <a:t>QUALITY ASSESSMENT AND ASSURANCE</a:t>
            </a:r>
            <a:endParaRPr lang="en-GB" altLang="pt-PT" sz="2000" b="1" dirty="0">
              <a:solidFill>
                <a:srgbClr val="003366"/>
              </a:solidFill>
              <a:effectLst>
                <a:outerShdw blurRad="38100" dist="38100" dir="2700000" algn="tl">
                  <a:srgbClr val="000000">
                    <a:alpha val="43137"/>
                  </a:srgbClr>
                </a:outerShdw>
              </a:effectLst>
            </a:endParaRPr>
          </a:p>
          <a:p>
            <a:pPr marL="0" indent="0" algn="just" eaLnBrk="1" hangingPunct="1">
              <a:lnSpc>
                <a:spcPct val="130000"/>
              </a:lnSpc>
              <a:spcBef>
                <a:spcPts val="1000"/>
              </a:spcBef>
              <a:buSzPct val="145000"/>
              <a:defRPr/>
            </a:pPr>
            <a:r>
              <a:rPr lang="en-US" altLang="pt-PT" sz="2200" b="1" dirty="0">
                <a:solidFill>
                  <a:srgbClr val="003366"/>
                </a:solidFill>
                <a:effectLst>
                  <a:outerShdw blurRad="38100" dist="38100" dir="2700000" algn="tl">
                    <a:srgbClr val="000000">
                      <a:alpha val="43137"/>
                    </a:srgbClr>
                  </a:outerShdw>
                </a:effectLst>
              </a:rPr>
              <a:t>Assessment and assurance </a:t>
            </a:r>
            <a:r>
              <a:rPr lang="en-US" altLang="pt-PT" b="1" dirty="0">
                <a:solidFill>
                  <a:srgbClr val="003366"/>
                </a:solidFill>
              </a:rPr>
              <a:t>of the </a:t>
            </a:r>
            <a:r>
              <a:rPr lang="en-US" altLang="pt-PT" sz="2200" b="1" dirty="0">
                <a:solidFill>
                  <a:srgbClr val="003366"/>
                </a:solidFill>
                <a:effectLst>
                  <a:outerShdw blurRad="38100" dist="38100" dir="2700000" algn="tl">
                    <a:srgbClr val="000000">
                      <a:alpha val="43137"/>
                    </a:srgbClr>
                  </a:outerShdw>
                </a:effectLst>
              </a:rPr>
              <a:t>SWARM project quality </a:t>
            </a:r>
            <a:r>
              <a:rPr lang="en-US" altLang="pt-PT" b="1" dirty="0">
                <a:solidFill>
                  <a:srgbClr val="003366"/>
                </a:solidFill>
              </a:rPr>
              <a:t>defines quality standards, methods for quality assessment and methods for detect and correct the occurred problems during the project </a:t>
            </a:r>
            <a:r>
              <a:rPr lang="en-US" altLang="pt-PT" b="1" dirty="0" smtClean="0">
                <a:solidFill>
                  <a:srgbClr val="003366"/>
                </a:solidFill>
              </a:rPr>
              <a:t>realization</a:t>
            </a:r>
          </a:p>
          <a:p>
            <a:pPr marL="900113" indent="-536575" algn="just" eaLnBrk="1" hangingPunct="1">
              <a:lnSpc>
                <a:spcPct val="130000"/>
              </a:lnSpc>
              <a:spcBef>
                <a:spcPts val="1000"/>
              </a:spcBef>
              <a:buSzPct val="145000"/>
              <a:defRPr/>
            </a:pPr>
            <a:r>
              <a:rPr lang="en-US" altLang="pt-PT" sz="2200" b="1" dirty="0" smtClean="0">
                <a:solidFill>
                  <a:srgbClr val="003366"/>
                </a:solidFill>
                <a:effectLst>
                  <a:outerShdw blurRad="38100" dist="38100" dir="2700000" algn="tl">
                    <a:srgbClr val="000000">
                      <a:alpha val="43137"/>
                    </a:srgbClr>
                  </a:outerShdw>
                </a:effectLst>
              </a:rPr>
              <a:t>2.1 	Quality </a:t>
            </a:r>
            <a:r>
              <a:rPr lang="en-US" altLang="pt-PT" sz="2200" b="1" dirty="0">
                <a:solidFill>
                  <a:srgbClr val="003366"/>
                </a:solidFill>
                <a:effectLst>
                  <a:outerShdw blurRad="38100" dist="38100" dir="2700000" algn="tl">
                    <a:srgbClr val="000000">
                      <a:alpha val="43137"/>
                    </a:srgbClr>
                  </a:outerShdw>
                </a:effectLst>
              </a:rPr>
              <a:t>Assurance Committee </a:t>
            </a:r>
            <a:r>
              <a:rPr lang="en-US" altLang="pt-PT" sz="2200" b="1" dirty="0" smtClean="0">
                <a:solidFill>
                  <a:srgbClr val="003366"/>
                </a:solidFill>
                <a:effectLst>
                  <a:outerShdw blurRad="38100" dist="38100" dir="2700000" algn="tl">
                    <a:srgbClr val="000000">
                      <a:alpha val="43137"/>
                    </a:srgbClr>
                  </a:outerShdw>
                </a:effectLst>
              </a:rPr>
              <a:t>(</a:t>
            </a:r>
            <a:r>
              <a:rPr lang="en-US" altLang="pt-PT" sz="2200" b="1" dirty="0" err="1" smtClean="0">
                <a:solidFill>
                  <a:srgbClr val="003366"/>
                </a:solidFill>
                <a:effectLst>
                  <a:outerShdw blurRad="38100" dist="38100" dir="2700000" algn="tl">
                    <a:srgbClr val="000000">
                      <a:alpha val="43137"/>
                    </a:srgbClr>
                  </a:outerShdw>
                </a:effectLst>
              </a:rPr>
              <a:t>QAC</a:t>
            </a:r>
            <a:r>
              <a:rPr lang="en-US" altLang="pt-PT" sz="2200" b="1" dirty="0" smtClean="0">
                <a:solidFill>
                  <a:srgbClr val="003366"/>
                </a:solidFill>
                <a:effectLst>
                  <a:outerShdw blurRad="38100" dist="38100" dir="2700000" algn="tl">
                    <a:srgbClr val="000000">
                      <a:alpha val="43137"/>
                    </a:srgbClr>
                  </a:outerShdw>
                </a:effectLst>
              </a:rPr>
              <a:t>)</a:t>
            </a:r>
          </a:p>
          <a:p>
            <a:pPr marL="900113" indent="-536575" algn="just" eaLnBrk="1" hangingPunct="1">
              <a:lnSpc>
                <a:spcPct val="130000"/>
              </a:lnSpc>
              <a:spcBef>
                <a:spcPts val="1000"/>
              </a:spcBef>
              <a:buSzPct val="145000"/>
              <a:defRPr/>
            </a:pPr>
            <a:r>
              <a:rPr lang="en-US" altLang="pt-PT" sz="2200" b="1" dirty="0">
                <a:solidFill>
                  <a:srgbClr val="003366"/>
                </a:solidFill>
                <a:effectLst>
                  <a:outerShdw blurRad="38100" dist="38100" dir="2700000" algn="tl">
                    <a:srgbClr val="000000">
                      <a:alpha val="43137"/>
                    </a:srgbClr>
                  </a:outerShdw>
                </a:effectLst>
              </a:rPr>
              <a:t>Objective</a:t>
            </a:r>
            <a:r>
              <a:rPr lang="en-US" altLang="pt-PT" b="1" dirty="0" smtClean="0">
                <a:solidFill>
                  <a:srgbClr val="003366"/>
                </a:solidFill>
              </a:rPr>
              <a:t>: to </a:t>
            </a:r>
            <a:r>
              <a:rPr lang="en-US" altLang="pt-PT" b="1" dirty="0">
                <a:solidFill>
                  <a:srgbClr val="003366"/>
                </a:solidFill>
              </a:rPr>
              <a:t>monitor </a:t>
            </a:r>
            <a:r>
              <a:rPr lang="en-US" altLang="pt-PT" b="1" dirty="0" smtClean="0">
                <a:solidFill>
                  <a:srgbClr val="003366"/>
                </a:solidFill>
              </a:rPr>
              <a:t>the project’s </a:t>
            </a:r>
            <a:r>
              <a:rPr lang="en-US" altLang="pt-PT" b="1" dirty="0">
                <a:solidFill>
                  <a:srgbClr val="003366"/>
                </a:solidFill>
              </a:rPr>
              <a:t>performance and to achieve the quality objectives of the project. </a:t>
            </a:r>
            <a:endParaRPr lang="en-GB" altLang="pt-PT" dirty="0">
              <a:solidFill>
                <a:srgbClr val="003366"/>
              </a:solidFill>
            </a:endParaRPr>
          </a:p>
        </p:txBody>
      </p:sp>
      <p:graphicFrame>
        <p:nvGraphicFramePr>
          <p:cNvPr id="2" name="Table 1"/>
          <p:cNvGraphicFramePr>
            <a:graphicFrameLocks noGrp="1"/>
          </p:cNvGraphicFramePr>
          <p:nvPr>
            <p:extLst>
              <p:ext uri="{D42A27DB-BD31-4B8C-83A1-F6EECF244321}">
                <p14:modId xmlns:p14="http://schemas.microsoft.com/office/powerpoint/2010/main" xmlns="" val="3901558615"/>
              </p:ext>
            </p:extLst>
          </p:nvPr>
        </p:nvGraphicFramePr>
        <p:xfrm>
          <a:off x="1151731" y="4336920"/>
          <a:ext cx="7077869" cy="1760982"/>
        </p:xfrm>
        <a:graphic>
          <a:graphicData uri="http://schemas.openxmlformats.org/drawingml/2006/table">
            <a:tbl>
              <a:tblPr firstRow="1" firstCol="1" bandRow="1">
                <a:tableStyleId>{5C22544A-7EE6-4342-B048-85BDC9FD1C3A}</a:tableStyleId>
              </a:tblPr>
              <a:tblGrid>
                <a:gridCol w="2490967"/>
                <a:gridCol w="4586902"/>
              </a:tblGrid>
              <a:tr h="186690">
                <a:tc>
                  <a:txBody>
                    <a:bodyPr/>
                    <a:lstStyle/>
                    <a:p>
                      <a:pPr algn="ctr">
                        <a:lnSpc>
                          <a:spcPct val="107000"/>
                        </a:lnSpc>
                        <a:spcAft>
                          <a:spcPts val="0"/>
                        </a:spcAft>
                      </a:pPr>
                      <a:r>
                        <a:rPr lang="en-US" sz="1800" dirty="0" err="1">
                          <a:solidFill>
                            <a:srgbClr val="002060"/>
                          </a:solidFill>
                          <a:effectLst/>
                        </a:rPr>
                        <a:t>Organisation</a:t>
                      </a:r>
                      <a:endParaRPr lang="pt-PT" sz="1800" dirty="0">
                        <a:solidFill>
                          <a:srgbClr val="002060"/>
                        </a:solidFill>
                        <a:effectLst/>
                        <a:latin typeface="Calibri"/>
                        <a:ea typeface="Calibri"/>
                        <a:cs typeface="Times New Roman"/>
                      </a:endParaRPr>
                    </a:p>
                  </a:txBody>
                  <a:tcPr marL="68580" marR="68580" marT="0" marB="0"/>
                </a:tc>
                <a:tc>
                  <a:txBody>
                    <a:bodyPr/>
                    <a:lstStyle/>
                    <a:p>
                      <a:pPr algn="ctr">
                        <a:lnSpc>
                          <a:spcPct val="107000"/>
                        </a:lnSpc>
                        <a:spcAft>
                          <a:spcPts val="0"/>
                        </a:spcAft>
                      </a:pPr>
                      <a:r>
                        <a:rPr lang="en-US" sz="1800">
                          <a:solidFill>
                            <a:srgbClr val="002060"/>
                          </a:solidFill>
                          <a:effectLst/>
                        </a:rPr>
                        <a:t>Name and surname</a:t>
                      </a:r>
                      <a:endParaRPr lang="pt-PT" sz="1800">
                        <a:solidFill>
                          <a:srgbClr val="002060"/>
                        </a:solidFill>
                        <a:effectLst/>
                        <a:latin typeface="Calibri"/>
                        <a:ea typeface="Calibri"/>
                        <a:cs typeface="Times New Roman"/>
                      </a:endParaRPr>
                    </a:p>
                  </a:txBody>
                  <a:tcPr marL="68580" marR="68580" marT="0" marB="0"/>
                </a:tc>
              </a:tr>
              <a:tr h="186690">
                <a:tc>
                  <a:txBody>
                    <a:bodyPr/>
                    <a:lstStyle/>
                    <a:p>
                      <a:pPr algn="ctr">
                        <a:lnSpc>
                          <a:spcPct val="107000"/>
                        </a:lnSpc>
                        <a:spcAft>
                          <a:spcPts val="0"/>
                        </a:spcAft>
                      </a:pPr>
                      <a:r>
                        <a:rPr lang="en-US" sz="1800" dirty="0" smtClean="0">
                          <a:solidFill>
                            <a:srgbClr val="002060"/>
                          </a:solidFill>
                          <a:effectLst/>
                        </a:rPr>
                        <a:t>UL (WP leader)</a:t>
                      </a:r>
                      <a:endParaRPr lang="pt-PT" sz="1800" dirty="0">
                        <a:solidFill>
                          <a:srgbClr val="002060"/>
                        </a:solidFill>
                        <a:effectLst/>
                        <a:latin typeface="Calibri"/>
                        <a:ea typeface="Calibri"/>
                        <a:cs typeface="Times New Roman"/>
                      </a:endParaRPr>
                    </a:p>
                  </a:txBody>
                  <a:tcPr marL="68580" marR="68580" marT="0" marB="0"/>
                </a:tc>
                <a:tc>
                  <a:txBody>
                    <a:bodyPr/>
                    <a:lstStyle/>
                    <a:p>
                      <a:pPr algn="ctr">
                        <a:lnSpc>
                          <a:spcPct val="107000"/>
                        </a:lnSpc>
                        <a:spcAft>
                          <a:spcPts val="0"/>
                        </a:spcAft>
                      </a:pPr>
                      <a:r>
                        <a:rPr lang="en-US" sz="1800">
                          <a:solidFill>
                            <a:srgbClr val="002060"/>
                          </a:solidFill>
                          <a:effectLst/>
                        </a:rPr>
                        <a:t>Maria Manuela Portela</a:t>
                      </a:r>
                      <a:endParaRPr lang="pt-PT" sz="1800">
                        <a:solidFill>
                          <a:srgbClr val="002060"/>
                        </a:solidFill>
                        <a:effectLst/>
                        <a:latin typeface="Calibri"/>
                        <a:ea typeface="Calibri"/>
                        <a:cs typeface="Times New Roman"/>
                      </a:endParaRPr>
                    </a:p>
                  </a:txBody>
                  <a:tcPr marL="68580" marR="68580" marT="0" marB="0"/>
                </a:tc>
              </a:tr>
              <a:tr h="186690">
                <a:tc>
                  <a:txBody>
                    <a:bodyPr/>
                    <a:lstStyle/>
                    <a:p>
                      <a:pPr algn="ctr">
                        <a:lnSpc>
                          <a:spcPct val="107000"/>
                        </a:lnSpc>
                        <a:spcAft>
                          <a:spcPts val="0"/>
                        </a:spcAft>
                      </a:pPr>
                      <a:r>
                        <a:rPr lang="en-US" sz="1800">
                          <a:solidFill>
                            <a:srgbClr val="002060"/>
                          </a:solidFill>
                          <a:effectLst/>
                        </a:rPr>
                        <a:t>UNI</a:t>
                      </a:r>
                      <a:endParaRPr lang="pt-PT" sz="1800">
                        <a:solidFill>
                          <a:srgbClr val="002060"/>
                        </a:solidFill>
                        <a:effectLst/>
                        <a:latin typeface="Calibri"/>
                        <a:ea typeface="Calibri"/>
                        <a:cs typeface="Times New Roman"/>
                      </a:endParaRPr>
                    </a:p>
                  </a:txBody>
                  <a:tcPr marL="68580" marR="68580" marT="0" marB="0"/>
                </a:tc>
                <a:tc>
                  <a:txBody>
                    <a:bodyPr/>
                    <a:lstStyle/>
                    <a:p>
                      <a:pPr algn="ctr">
                        <a:lnSpc>
                          <a:spcPct val="107000"/>
                        </a:lnSpc>
                        <a:spcAft>
                          <a:spcPts val="0"/>
                        </a:spcAft>
                      </a:pPr>
                      <a:r>
                        <a:rPr lang="en-US" sz="1800">
                          <a:solidFill>
                            <a:srgbClr val="002060"/>
                          </a:solidFill>
                          <a:effectLst/>
                        </a:rPr>
                        <a:t>Milan Gocić</a:t>
                      </a:r>
                      <a:endParaRPr lang="pt-PT" sz="1800">
                        <a:solidFill>
                          <a:srgbClr val="002060"/>
                        </a:solidFill>
                        <a:effectLst/>
                        <a:latin typeface="Calibri"/>
                        <a:ea typeface="Calibri"/>
                        <a:cs typeface="Times New Roman"/>
                      </a:endParaRPr>
                    </a:p>
                  </a:txBody>
                  <a:tcPr marL="68580" marR="68580" marT="0" marB="0"/>
                </a:tc>
              </a:tr>
              <a:tr h="186690">
                <a:tc>
                  <a:txBody>
                    <a:bodyPr/>
                    <a:lstStyle/>
                    <a:p>
                      <a:pPr algn="ctr">
                        <a:lnSpc>
                          <a:spcPct val="107000"/>
                        </a:lnSpc>
                        <a:spcAft>
                          <a:spcPts val="0"/>
                        </a:spcAft>
                      </a:pPr>
                      <a:r>
                        <a:rPr lang="en-US" sz="1800">
                          <a:solidFill>
                            <a:srgbClr val="002060"/>
                          </a:solidFill>
                          <a:effectLst/>
                        </a:rPr>
                        <a:t>NMBU</a:t>
                      </a:r>
                      <a:endParaRPr lang="pt-PT" sz="1800">
                        <a:solidFill>
                          <a:srgbClr val="002060"/>
                        </a:solidFill>
                        <a:effectLst/>
                        <a:latin typeface="Calibri"/>
                        <a:ea typeface="Calibri"/>
                        <a:cs typeface="Times New Roman"/>
                      </a:endParaRPr>
                    </a:p>
                  </a:txBody>
                  <a:tcPr marL="68580" marR="68580" marT="0" marB="0"/>
                </a:tc>
                <a:tc>
                  <a:txBody>
                    <a:bodyPr/>
                    <a:lstStyle/>
                    <a:p>
                      <a:pPr algn="ctr">
                        <a:lnSpc>
                          <a:spcPct val="107000"/>
                        </a:lnSpc>
                        <a:spcAft>
                          <a:spcPts val="0"/>
                        </a:spcAft>
                      </a:pPr>
                      <a:r>
                        <a:rPr lang="en-US" sz="1800">
                          <a:solidFill>
                            <a:srgbClr val="002060"/>
                          </a:solidFill>
                          <a:effectLst/>
                        </a:rPr>
                        <a:t>Elisabeth Sundheim Hoff</a:t>
                      </a:r>
                      <a:endParaRPr lang="pt-PT" sz="1800">
                        <a:solidFill>
                          <a:srgbClr val="002060"/>
                        </a:solidFill>
                        <a:effectLst/>
                        <a:latin typeface="Calibri"/>
                        <a:ea typeface="Calibri"/>
                        <a:cs typeface="Times New Roman"/>
                      </a:endParaRPr>
                    </a:p>
                  </a:txBody>
                  <a:tcPr marL="68580" marR="68580" marT="0" marB="0"/>
                </a:tc>
              </a:tr>
              <a:tr h="186690">
                <a:tc>
                  <a:txBody>
                    <a:bodyPr/>
                    <a:lstStyle/>
                    <a:p>
                      <a:pPr algn="ctr">
                        <a:lnSpc>
                          <a:spcPct val="107000"/>
                        </a:lnSpc>
                        <a:spcAft>
                          <a:spcPts val="0"/>
                        </a:spcAft>
                      </a:pPr>
                      <a:r>
                        <a:rPr lang="en-US" sz="1800">
                          <a:solidFill>
                            <a:srgbClr val="002060"/>
                          </a:solidFill>
                          <a:effectLst/>
                        </a:rPr>
                        <a:t>UACEG</a:t>
                      </a:r>
                      <a:endParaRPr lang="pt-PT" sz="1800">
                        <a:solidFill>
                          <a:srgbClr val="002060"/>
                        </a:solidFill>
                        <a:effectLst/>
                        <a:latin typeface="Calibri"/>
                        <a:ea typeface="Calibri"/>
                        <a:cs typeface="Times New Roman"/>
                      </a:endParaRPr>
                    </a:p>
                  </a:txBody>
                  <a:tcPr marL="68580" marR="68580" marT="0" marB="0"/>
                </a:tc>
                <a:tc>
                  <a:txBody>
                    <a:bodyPr/>
                    <a:lstStyle/>
                    <a:p>
                      <a:pPr algn="ctr">
                        <a:lnSpc>
                          <a:spcPct val="107000"/>
                        </a:lnSpc>
                        <a:spcAft>
                          <a:spcPts val="0"/>
                        </a:spcAft>
                      </a:pPr>
                      <a:r>
                        <a:rPr lang="en-US" sz="1800">
                          <a:solidFill>
                            <a:srgbClr val="002060"/>
                          </a:solidFill>
                          <a:effectLst/>
                        </a:rPr>
                        <a:t>Maria Mavrova-Guirguinova</a:t>
                      </a:r>
                      <a:endParaRPr lang="pt-PT" sz="1800">
                        <a:solidFill>
                          <a:srgbClr val="002060"/>
                        </a:solidFill>
                        <a:effectLst/>
                        <a:latin typeface="Calibri"/>
                        <a:ea typeface="Calibri"/>
                        <a:cs typeface="Times New Roman"/>
                      </a:endParaRPr>
                    </a:p>
                  </a:txBody>
                  <a:tcPr marL="68580" marR="68580" marT="0" marB="0"/>
                </a:tc>
              </a:tr>
              <a:tr h="186690">
                <a:tc>
                  <a:txBody>
                    <a:bodyPr/>
                    <a:lstStyle/>
                    <a:p>
                      <a:pPr algn="ctr">
                        <a:lnSpc>
                          <a:spcPct val="107000"/>
                        </a:lnSpc>
                        <a:spcAft>
                          <a:spcPts val="0"/>
                        </a:spcAft>
                      </a:pPr>
                      <a:r>
                        <a:rPr lang="en-US" sz="1800" dirty="0" err="1">
                          <a:solidFill>
                            <a:srgbClr val="002060"/>
                          </a:solidFill>
                          <a:effectLst/>
                        </a:rPr>
                        <a:t>UNIRIFCE</a:t>
                      </a:r>
                      <a:endParaRPr lang="pt-PT" sz="1800" dirty="0">
                        <a:solidFill>
                          <a:srgbClr val="002060"/>
                        </a:solidFill>
                        <a:effectLst/>
                        <a:latin typeface="Calibri"/>
                        <a:ea typeface="Calibri"/>
                        <a:cs typeface="Times New Roman"/>
                      </a:endParaRPr>
                    </a:p>
                  </a:txBody>
                  <a:tcPr marL="68580" marR="68580" marT="0" marB="0"/>
                </a:tc>
                <a:tc>
                  <a:txBody>
                    <a:bodyPr/>
                    <a:lstStyle/>
                    <a:p>
                      <a:pPr algn="ctr">
                        <a:lnSpc>
                          <a:spcPct val="107000"/>
                        </a:lnSpc>
                        <a:spcAft>
                          <a:spcPts val="0"/>
                        </a:spcAft>
                      </a:pPr>
                      <a:r>
                        <a:rPr lang="en-US" sz="1800" dirty="0">
                          <a:solidFill>
                            <a:srgbClr val="002060"/>
                          </a:solidFill>
                          <a:effectLst/>
                        </a:rPr>
                        <a:t>Barbara </a:t>
                      </a:r>
                      <a:r>
                        <a:rPr lang="en-US" sz="1800" dirty="0" err="1">
                          <a:solidFill>
                            <a:srgbClr val="002060"/>
                          </a:solidFill>
                          <a:effectLst/>
                        </a:rPr>
                        <a:t>Karleuša</a:t>
                      </a:r>
                      <a:endParaRPr lang="pt-PT" sz="1800" dirty="0">
                        <a:solidFill>
                          <a:srgbClr val="002060"/>
                        </a:solidFill>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xmlns="" val="2646481543"/>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lide Number Placeholder 1"/>
          <p:cNvSpPr txBox="1">
            <a:spLocks noGrp="1"/>
          </p:cNvSpPr>
          <p:nvPr/>
        </p:nvSpPr>
        <p:spPr bwMode="auto">
          <a:xfrm>
            <a:off x="8610600" y="6324600"/>
            <a:ext cx="322263" cy="195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fld id="{BCA06548-7B04-4AE7-B5CA-8805DCC5FF8D}" type="slidenum">
              <a:rPr lang="pt-PT" altLang="pt-PT" sz="900" b="1">
                <a:solidFill>
                  <a:schemeClr val="tx2"/>
                </a:solidFill>
              </a:rPr>
              <a:pPr algn="r" eaLnBrk="1" hangingPunct="1"/>
              <a:t>7</a:t>
            </a:fld>
            <a:endParaRPr lang="pt-PT" altLang="pt-PT" sz="900" b="1">
              <a:solidFill>
                <a:schemeClr val="tx2"/>
              </a:solidFill>
            </a:endParaRPr>
          </a:p>
        </p:txBody>
      </p:sp>
      <p:sp>
        <p:nvSpPr>
          <p:cNvPr id="2" name="Rectangle 1"/>
          <p:cNvSpPr/>
          <p:nvPr/>
        </p:nvSpPr>
        <p:spPr>
          <a:xfrm>
            <a:off x="399144" y="914400"/>
            <a:ext cx="8551862" cy="5124480"/>
          </a:xfrm>
          <a:prstGeom prst="rect">
            <a:avLst/>
          </a:prstGeom>
        </p:spPr>
        <p:txBody>
          <a:bodyPr wrap="square">
            <a:spAutoFit/>
          </a:bodyPr>
          <a:lstStyle/>
          <a:p>
            <a:pPr algn="ctr">
              <a:spcBef>
                <a:spcPts val="600"/>
              </a:spcBef>
            </a:pPr>
            <a:r>
              <a:rPr lang="en-US" sz="2200" b="1" dirty="0">
                <a:solidFill>
                  <a:srgbClr val="003366"/>
                </a:solidFill>
                <a:effectLst>
                  <a:outerShdw blurRad="38100" dist="38100" dir="2700000" algn="tl">
                    <a:srgbClr val="000000">
                      <a:alpha val="43137"/>
                    </a:srgbClr>
                  </a:outerShdw>
                </a:effectLst>
                <a:latin typeface="Arial" charset="0"/>
                <a:cs typeface="Arial" charset="0"/>
              </a:rPr>
              <a:t>Tasks of the Quality Assurance Committee (</a:t>
            </a:r>
            <a:r>
              <a:rPr lang="en-US" sz="2200" b="1" dirty="0" err="1">
                <a:solidFill>
                  <a:srgbClr val="003366"/>
                </a:solidFill>
                <a:effectLst>
                  <a:outerShdw blurRad="38100" dist="38100" dir="2700000" algn="tl">
                    <a:srgbClr val="000000">
                      <a:alpha val="43137"/>
                    </a:srgbClr>
                  </a:outerShdw>
                </a:effectLst>
                <a:latin typeface="Arial" charset="0"/>
                <a:cs typeface="Arial" charset="0"/>
              </a:rPr>
              <a:t>QAC</a:t>
            </a:r>
            <a:r>
              <a:rPr lang="en-US" sz="2200" b="1" dirty="0" smtClean="0">
                <a:solidFill>
                  <a:srgbClr val="003366"/>
                </a:solidFill>
                <a:effectLst>
                  <a:outerShdw blurRad="38100" dist="38100" dir="2700000" algn="tl">
                    <a:srgbClr val="000000">
                      <a:alpha val="43137"/>
                    </a:srgbClr>
                  </a:outerShdw>
                </a:effectLst>
                <a:latin typeface="Arial" charset="0"/>
                <a:cs typeface="Arial" charset="0"/>
              </a:rPr>
              <a:t>)</a:t>
            </a:r>
            <a:endParaRPr lang="en-US" b="1" dirty="0" smtClean="0">
              <a:solidFill>
                <a:srgbClr val="002060"/>
              </a:solidFill>
            </a:endParaRPr>
          </a:p>
          <a:p>
            <a:pPr marL="285750" indent="-285750">
              <a:spcBef>
                <a:spcPts val="600"/>
              </a:spcBef>
              <a:buFont typeface="Wingdings" panose="05000000000000000000" pitchFamily="2" charset="2"/>
              <a:buChar char="ü"/>
            </a:pPr>
            <a:r>
              <a:rPr lang="en-US" b="1" dirty="0" smtClean="0">
                <a:solidFill>
                  <a:srgbClr val="002060"/>
                </a:solidFill>
              </a:rPr>
              <a:t>Establishing the internal work quality standards and procedures</a:t>
            </a:r>
          </a:p>
          <a:p>
            <a:pPr marL="285750" indent="-285750">
              <a:spcBef>
                <a:spcPts val="600"/>
              </a:spcBef>
              <a:buFont typeface="Wingdings" panose="05000000000000000000" pitchFamily="2" charset="2"/>
              <a:buChar char="ü"/>
            </a:pPr>
            <a:r>
              <a:rPr lang="en-US" b="1" dirty="0" smtClean="0">
                <a:solidFill>
                  <a:srgbClr val="002060"/>
                </a:solidFill>
              </a:rPr>
              <a:t>Monitoring </a:t>
            </a:r>
            <a:r>
              <a:rPr lang="en-US" b="1" dirty="0">
                <a:solidFill>
                  <a:srgbClr val="002060"/>
                </a:solidFill>
              </a:rPr>
              <a:t>and reviewing, once a year (October), the project management assessment prepared from contact persons from each partner institution written using Annex </a:t>
            </a:r>
            <a:r>
              <a:rPr lang="en-US" b="1" dirty="0" err="1" smtClean="0">
                <a:solidFill>
                  <a:srgbClr val="002060"/>
                </a:solidFill>
              </a:rPr>
              <a:t>QA9</a:t>
            </a:r>
            <a:endParaRPr lang="en-US" b="1" dirty="0">
              <a:solidFill>
                <a:srgbClr val="002060"/>
              </a:solidFill>
            </a:endParaRPr>
          </a:p>
          <a:p>
            <a:pPr marL="285750" indent="-285750">
              <a:spcBef>
                <a:spcPts val="600"/>
              </a:spcBef>
              <a:buFont typeface="Wingdings" panose="05000000000000000000" pitchFamily="2" charset="2"/>
              <a:buChar char="ü"/>
            </a:pPr>
            <a:r>
              <a:rPr lang="en-US" b="1" dirty="0" smtClean="0">
                <a:solidFill>
                  <a:srgbClr val="002060"/>
                </a:solidFill>
              </a:rPr>
              <a:t>Preparing </a:t>
            </a:r>
            <a:r>
              <a:rPr lang="en-US" b="1" dirty="0">
                <a:solidFill>
                  <a:srgbClr val="002060"/>
                </a:solidFill>
              </a:rPr>
              <a:t>once (October) a year regular report to the Steering Committee (SC) using Annex </a:t>
            </a:r>
            <a:r>
              <a:rPr lang="en-US" b="1" dirty="0" err="1">
                <a:solidFill>
                  <a:srgbClr val="002060"/>
                </a:solidFill>
              </a:rPr>
              <a:t>QA10</a:t>
            </a:r>
            <a:r>
              <a:rPr lang="en-US" b="1" dirty="0">
                <a:solidFill>
                  <a:srgbClr val="002060"/>
                </a:solidFill>
              </a:rPr>
              <a:t> about the project management </a:t>
            </a:r>
            <a:r>
              <a:rPr lang="en-US" b="1" dirty="0" smtClean="0">
                <a:solidFill>
                  <a:srgbClr val="002060"/>
                </a:solidFill>
              </a:rPr>
              <a:t>assessment</a:t>
            </a:r>
            <a:endParaRPr lang="en-US" b="1" dirty="0">
              <a:solidFill>
                <a:srgbClr val="002060"/>
              </a:solidFill>
            </a:endParaRPr>
          </a:p>
          <a:p>
            <a:pPr marL="285750" indent="-285750">
              <a:spcBef>
                <a:spcPts val="600"/>
              </a:spcBef>
              <a:buFont typeface="Wingdings" panose="05000000000000000000" pitchFamily="2" charset="2"/>
              <a:buChar char="ü"/>
            </a:pPr>
            <a:r>
              <a:rPr lang="en-US" b="1" dirty="0" smtClean="0">
                <a:solidFill>
                  <a:srgbClr val="FF0000"/>
                </a:solidFill>
              </a:rPr>
              <a:t>Monitoring </a:t>
            </a:r>
            <a:r>
              <a:rPr lang="en-US" b="1" dirty="0">
                <a:solidFill>
                  <a:srgbClr val="FF0000"/>
                </a:solidFill>
              </a:rPr>
              <a:t>and reviewing twice a year (March and September) the questionnaires and the reports on the work package assessment (Annex </a:t>
            </a:r>
            <a:r>
              <a:rPr lang="en-US" b="1" dirty="0" err="1">
                <a:solidFill>
                  <a:srgbClr val="FF0000"/>
                </a:solidFill>
              </a:rPr>
              <a:t>QA11</a:t>
            </a:r>
            <a:r>
              <a:rPr lang="en-US" b="1" dirty="0">
                <a:solidFill>
                  <a:srgbClr val="FF0000"/>
                </a:solidFill>
              </a:rPr>
              <a:t>) done by the WP leaders and contact persons from each partner </a:t>
            </a:r>
            <a:r>
              <a:rPr lang="en-US" b="1" dirty="0" smtClean="0">
                <a:solidFill>
                  <a:srgbClr val="FF0000"/>
                </a:solidFill>
              </a:rPr>
              <a:t>institution</a:t>
            </a:r>
            <a:endParaRPr lang="en-US" b="1" dirty="0">
              <a:solidFill>
                <a:srgbClr val="FF0000"/>
              </a:solidFill>
            </a:endParaRPr>
          </a:p>
          <a:p>
            <a:pPr marL="285750" indent="-285750">
              <a:spcBef>
                <a:spcPts val="600"/>
              </a:spcBef>
              <a:buFont typeface="Wingdings" panose="05000000000000000000" pitchFamily="2" charset="2"/>
              <a:buChar char="ü"/>
            </a:pPr>
            <a:r>
              <a:rPr lang="en-US" b="1" dirty="0" smtClean="0">
                <a:solidFill>
                  <a:srgbClr val="002060"/>
                </a:solidFill>
              </a:rPr>
              <a:t>Supporting </a:t>
            </a:r>
            <a:r>
              <a:rPr lang="en-US" b="1" dirty="0">
                <a:solidFill>
                  <a:srgbClr val="002060"/>
                </a:solidFill>
              </a:rPr>
              <a:t>the Project Coordinator in the establishment of independent monitoring evaluations by expert(s) (mid-term and at the end of the project</a:t>
            </a:r>
            <a:r>
              <a:rPr lang="en-US" b="1" dirty="0" smtClean="0">
                <a:solidFill>
                  <a:srgbClr val="002060"/>
                </a:solidFill>
              </a:rPr>
              <a:t>)</a:t>
            </a:r>
            <a:endParaRPr lang="en-US" b="1" dirty="0">
              <a:solidFill>
                <a:srgbClr val="002060"/>
              </a:solidFill>
            </a:endParaRPr>
          </a:p>
          <a:p>
            <a:pPr marL="285750" indent="-285750">
              <a:spcBef>
                <a:spcPts val="600"/>
              </a:spcBef>
              <a:buFont typeface="Wingdings" panose="05000000000000000000" pitchFamily="2" charset="2"/>
              <a:buChar char="ü"/>
            </a:pPr>
            <a:r>
              <a:rPr lang="en-US" b="1" dirty="0" err="1" smtClean="0">
                <a:solidFill>
                  <a:srgbClr val="002060"/>
                </a:solidFill>
              </a:rPr>
              <a:t>Analysing</a:t>
            </a:r>
            <a:r>
              <a:rPr lang="en-US" b="1" dirty="0" smtClean="0">
                <a:solidFill>
                  <a:srgbClr val="002060"/>
                </a:solidFill>
              </a:rPr>
              <a:t> </a:t>
            </a:r>
            <a:r>
              <a:rPr lang="en-US" b="1" dirty="0">
                <a:solidFill>
                  <a:srgbClr val="002060"/>
                </a:solidFill>
              </a:rPr>
              <a:t>of </a:t>
            </a:r>
            <a:r>
              <a:rPr lang="en-US" b="1" dirty="0" err="1">
                <a:solidFill>
                  <a:srgbClr val="002060"/>
                </a:solidFill>
              </a:rPr>
              <a:t>EACEA</a:t>
            </a:r>
            <a:r>
              <a:rPr lang="en-US" b="1" dirty="0">
                <a:solidFill>
                  <a:srgbClr val="002060"/>
                </a:solidFill>
              </a:rPr>
              <a:t> (Education, Audiovisual and Culture Executive </a:t>
            </a:r>
            <a:r>
              <a:rPr lang="en-US" b="1" dirty="0" smtClean="0">
                <a:solidFill>
                  <a:srgbClr val="002060"/>
                </a:solidFill>
              </a:rPr>
              <a:t>Agency) evaluation </a:t>
            </a:r>
            <a:r>
              <a:rPr lang="en-US" b="1" dirty="0">
                <a:solidFill>
                  <a:srgbClr val="002060"/>
                </a:solidFill>
              </a:rPr>
              <a:t>and NEO (National Erasmus </a:t>
            </a:r>
            <a:r>
              <a:rPr lang="en-US" b="1" dirty="0" smtClean="0">
                <a:solidFill>
                  <a:srgbClr val="002060"/>
                </a:solidFill>
              </a:rPr>
              <a:t>Office) monitoring reports</a:t>
            </a:r>
            <a:endParaRPr lang="en-US" b="1" dirty="0">
              <a:solidFill>
                <a:srgbClr val="002060"/>
              </a:solidFill>
            </a:endParaRPr>
          </a:p>
          <a:p>
            <a:pPr marL="285750" indent="-285750">
              <a:spcBef>
                <a:spcPts val="600"/>
              </a:spcBef>
              <a:buFont typeface="Wingdings" panose="05000000000000000000" pitchFamily="2" charset="2"/>
              <a:buChar char="ü"/>
            </a:pPr>
            <a:r>
              <a:rPr lang="en-US" b="1" dirty="0" smtClean="0">
                <a:solidFill>
                  <a:srgbClr val="002060"/>
                </a:solidFill>
              </a:rPr>
              <a:t>Evaluating </a:t>
            </a:r>
            <a:r>
              <a:rPr lang="en-US" b="1" dirty="0">
                <a:solidFill>
                  <a:srgbClr val="002060"/>
                </a:solidFill>
              </a:rPr>
              <a:t>the quality of the project deliverables, for its completion in due time as well as for its completeness, clarity and </a:t>
            </a:r>
            <a:r>
              <a:rPr lang="en-US" b="1" dirty="0" smtClean="0">
                <a:solidFill>
                  <a:srgbClr val="002060"/>
                </a:solidFill>
              </a:rPr>
              <a:t>comprehensiveness </a:t>
            </a:r>
            <a:endParaRPr lang="en-US" b="1" dirty="0">
              <a:solidFill>
                <a:srgbClr val="002060"/>
              </a:solidFill>
            </a:endParaRPr>
          </a:p>
        </p:txBody>
      </p:sp>
    </p:spTree>
    <p:extLst>
      <p:ext uri="{BB962C8B-B14F-4D97-AF65-F5344CB8AC3E}">
        <p14:creationId xmlns:p14="http://schemas.microsoft.com/office/powerpoint/2010/main" xmlns="" val="1530275204"/>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1"/>
          <p:cNvSpPr txBox="1">
            <a:spLocks noGrp="1"/>
          </p:cNvSpPr>
          <p:nvPr/>
        </p:nvSpPr>
        <p:spPr bwMode="auto">
          <a:xfrm>
            <a:off x="8610600" y="6324600"/>
            <a:ext cx="322263" cy="195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fld id="{BCA06548-7B04-4AE7-B5CA-8805DCC5FF8D}" type="slidenum">
              <a:rPr lang="pt-PT" altLang="pt-PT" sz="900" b="1">
                <a:solidFill>
                  <a:schemeClr val="tx2"/>
                </a:solidFill>
              </a:rPr>
              <a:pPr algn="r" eaLnBrk="1" hangingPunct="1"/>
              <a:t>8</a:t>
            </a:fld>
            <a:endParaRPr lang="pt-PT" altLang="pt-PT" sz="900" b="1">
              <a:solidFill>
                <a:schemeClr val="tx2"/>
              </a:solidFill>
            </a:endParaRPr>
          </a:p>
        </p:txBody>
      </p:sp>
      <p:sp>
        <p:nvSpPr>
          <p:cNvPr id="10" name="Text Box 2"/>
          <p:cNvSpPr txBox="1">
            <a:spLocks noChangeArrowheads="1"/>
          </p:cNvSpPr>
          <p:nvPr/>
        </p:nvSpPr>
        <p:spPr bwMode="auto">
          <a:xfrm>
            <a:off x="166688" y="685800"/>
            <a:ext cx="8934450" cy="5620257"/>
          </a:xfrm>
          <a:prstGeom prst="rect">
            <a:avLst/>
          </a:prstGeom>
          <a:noFill/>
          <a:ln w="9525" algn="ctr">
            <a:noFill/>
            <a:miter lim="800000"/>
            <a:headEnd/>
            <a:tailEnd/>
          </a:ln>
          <a:effectLst/>
        </p:spPr>
        <p:txBody>
          <a:bodyPr>
            <a:spAutoFit/>
          </a:bodyPr>
          <a:lstStyle>
            <a:lvl1pPr marL="357188" indent="-357188"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457200" indent="-457200" algn="just" eaLnBrk="1" hangingPunct="1">
              <a:lnSpc>
                <a:spcPct val="120000"/>
              </a:lnSpc>
              <a:spcBef>
                <a:spcPts val="1000"/>
              </a:spcBef>
              <a:buSzPct val="145000"/>
              <a:buFont typeface="+mj-lt"/>
              <a:buAutoNum type="arabicPeriod" startAt="3"/>
              <a:defRPr/>
            </a:pPr>
            <a:r>
              <a:rPr lang="en-US" altLang="pt-PT" sz="2000" b="1" dirty="0" smtClean="0">
                <a:solidFill>
                  <a:srgbClr val="003366"/>
                </a:solidFill>
                <a:effectLst>
                  <a:outerShdw blurRad="38100" dist="38100" dir="2700000" algn="tl">
                    <a:srgbClr val="000000">
                      <a:alpha val="43137"/>
                    </a:srgbClr>
                  </a:outerShdw>
                </a:effectLst>
              </a:rPr>
              <a:t>TOOLS AND PROCEDURES FOR QUALITY ASSURANCE</a:t>
            </a:r>
            <a:endParaRPr lang="en-GB" altLang="pt-PT" sz="2000" b="1" dirty="0">
              <a:solidFill>
                <a:srgbClr val="003366"/>
              </a:solidFill>
              <a:effectLst>
                <a:outerShdw blurRad="38100" dist="38100" dir="2700000" algn="tl">
                  <a:srgbClr val="000000">
                    <a:alpha val="43137"/>
                  </a:srgbClr>
                </a:outerShdw>
              </a:effectLst>
            </a:endParaRPr>
          </a:p>
          <a:p>
            <a:pPr marL="0" indent="0" algn="just" eaLnBrk="1" hangingPunct="1">
              <a:lnSpc>
                <a:spcPct val="120000"/>
              </a:lnSpc>
              <a:spcBef>
                <a:spcPts val="600"/>
              </a:spcBef>
              <a:buSzPct val="145000"/>
              <a:defRPr/>
            </a:pPr>
            <a:r>
              <a:rPr lang="en-US" altLang="pt-PT" sz="2200" b="1" dirty="0">
                <a:solidFill>
                  <a:srgbClr val="003366"/>
                </a:solidFill>
                <a:effectLst>
                  <a:outerShdw blurRad="38100" dist="38100" dir="2700000" algn="tl">
                    <a:srgbClr val="000000">
                      <a:alpha val="43137"/>
                    </a:srgbClr>
                  </a:outerShdw>
                </a:effectLst>
              </a:rPr>
              <a:t>Tools </a:t>
            </a:r>
            <a:r>
              <a:rPr lang="en-US" altLang="pt-PT" b="1" dirty="0">
                <a:solidFill>
                  <a:srgbClr val="003366"/>
                </a:solidFill>
              </a:rPr>
              <a:t>and</a:t>
            </a:r>
            <a:r>
              <a:rPr lang="en-US" altLang="pt-PT" sz="2200" b="1" dirty="0">
                <a:solidFill>
                  <a:srgbClr val="003366"/>
                </a:solidFill>
                <a:effectLst>
                  <a:outerShdw blurRad="38100" dist="38100" dir="2700000" algn="tl">
                    <a:srgbClr val="000000">
                      <a:alpha val="43137"/>
                    </a:srgbClr>
                  </a:outerShdw>
                </a:effectLst>
              </a:rPr>
              <a:t> procedures </a:t>
            </a:r>
            <a:r>
              <a:rPr lang="en-US" altLang="pt-PT" b="1" dirty="0" smtClean="0">
                <a:solidFill>
                  <a:srgbClr val="003366"/>
                </a:solidFill>
              </a:rPr>
              <a:t>to </a:t>
            </a:r>
            <a:r>
              <a:rPr lang="en-US" altLang="pt-PT" b="1" dirty="0">
                <a:solidFill>
                  <a:srgbClr val="003366"/>
                </a:solidFill>
              </a:rPr>
              <a:t>ensure </a:t>
            </a:r>
            <a:r>
              <a:rPr lang="en-US" altLang="pt-PT" b="1" dirty="0" smtClean="0">
                <a:solidFill>
                  <a:srgbClr val="003366"/>
                </a:solidFill>
              </a:rPr>
              <a:t>the </a:t>
            </a:r>
            <a:r>
              <a:rPr lang="en-US" altLang="pt-PT" sz="2200" b="1" dirty="0">
                <a:solidFill>
                  <a:srgbClr val="003366"/>
                </a:solidFill>
                <a:effectLst>
                  <a:outerShdw blurRad="38100" dist="38100" dir="2700000" algn="tl">
                    <a:srgbClr val="000000">
                      <a:alpha val="43137"/>
                    </a:srgbClr>
                  </a:outerShdw>
                </a:effectLst>
              </a:rPr>
              <a:t>quality of the SWARM </a:t>
            </a:r>
            <a:r>
              <a:rPr lang="en-US" altLang="pt-PT" sz="2200" b="1" dirty="0" smtClean="0">
                <a:solidFill>
                  <a:srgbClr val="003366"/>
                </a:solidFill>
                <a:effectLst>
                  <a:outerShdw blurRad="38100" dist="38100" dir="2700000" algn="tl">
                    <a:srgbClr val="000000">
                      <a:alpha val="43137"/>
                    </a:srgbClr>
                  </a:outerShdw>
                </a:effectLst>
              </a:rPr>
              <a:t>Project</a:t>
            </a:r>
            <a:r>
              <a:rPr lang="en-US" altLang="pt-PT" b="1" dirty="0">
                <a:solidFill>
                  <a:srgbClr val="003366"/>
                </a:solidFill>
              </a:rPr>
              <a:t> </a:t>
            </a:r>
            <a:r>
              <a:rPr lang="en-US" altLang="pt-PT" b="1" dirty="0" smtClean="0">
                <a:solidFill>
                  <a:srgbClr val="003366"/>
                </a:solidFill>
              </a:rPr>
              <a:t>regarding its:</a:t>
            </a:r>
            <a:endParaRPr lang="en-US" altLang="pt-PT" b="1" dirty="0">
              <a:solidFill>
                <a:srgbClr val="003366"/>
              </a:solidFill>
            </a:endParaRPr>
          </a:p>
          <a:p>
            <a:pPr marL="3232150" indent="-347663" algn="just" eaLnBrk="1" hangingPunct="1">
              <a:lnSpc>
                <a:spcPct val="120000"/>
              </a:lnSpc>
              <a:buSzPct val="145000"/>
              <a:buFont typeface="Wingdings" panose="05000000000000000000" pitchFamily="2" charset="2"/>
              <a:buChar char="ü"/>
              <a:defRPr/>
            </a:pPr>
            <a:r>
              <a:rPr lang="en-US" altLang="pt-PT" sz="2200" b="1" dirty="0" smtClean="0">
                <a:solidFill>
                  <a:srgbClr val="003366"/>
                </a:solidFill>
                <a:effectLst>
                  <a:outerShdw blurRad="38100" dist="38100" dir="2700000" algn="tl">
                    <a:srgbClr val="000000">
                      <a:alpha val="43137"/>
                    </a:srgbClr>
                  </a:outerShdw>
                </a:effectLst>
              </a:rPr>
              <a:t>implementation</a:t>
            </a:r>
            <a:endParaRPr lang="en-US" altLang="pt-PT" b="1" dirty="0">
              <a:solidFill>
                <a:srgbClr val="003366"/>
              </a:solidFill>
            </a:endParaRPr>
          </a:p>
          <a:p>
            <a:pPr marL="3232150" indent="-347663" algn="just" eaLnBrk="1" hangingPunct="1">
              <a:lnSpc>
                <a:spcPct val="120000"/>
              </a:lnSpc>
              <a:buSzPct val="145000"/>
              <a:buFont typeface="Wingdings" panose="05000000000000000000" pitchFamily="2" charset="2"/>
              <a:buChar char="ü"/>
              <a:defRPr/>
            </a:pPr>
            <a:r>
              <a:rPr lang="en-US" altLang="pt-PT" sz="2200" b="1" dirty="0" smtClean="0">
                <a:solidFill>
                  <a:srgbClr val="003366"/>
                </a:solidFill>
                <a:effectLst>
                  <a:outerShdw blurRad="38100" dist="38100" dir="2700000" algn="tl">
                    <a:srgbClr val="000000">
                      <a:alpha val="43137"/>
                    </a:srgbClr>
                  </a:outerShdw>
                </a:effectLst>
              </a:rPr>
              <a:t>project deliverables</a:t>
            </a:r>
            <a:endParaRPr lang="en-US" altLang="pt-PT" sz="2200" b="1" dirty="0">
              <a:solidFill>
                <a:srgbClr val="003366"/>
              </a:solidFill>
              <a:effectLst>
                <a:outerShdw blurRad="38100" dist="38100" dir="2700000" algn="tl">
                  <a:srgbClr val="000000">
                    <a:alpha val="43137"/>
                  </a:srgbClr>
                </a:outerShdw>
              </a:effectLst>
            </a:endParaRPr>
          </a:p>
          <a:p>
            <a:pPr marL="900113" indent="-536575" algn="just" eaLnBrk="1" hangingPunct="1">
              <a:lnSpc>
                <a:spcPct val="120000"/>
              </a:lnSpc>
              <a:spcBef>
                <a:spcPts val="1200"/>
              </a:spcBef>
              <a:buSzPct val="145000"/>
              <a:defRPr/>
            </a:pPr>
            <a:r>
              <a:rPr lang="en-US" altLang="pt-PT" sz="2200" b="1" dirty="0" smtClean="0">
                <a:solidFill>
                  <a:srgbClr val="003366"/>
                </a:solidFill>
                <a:effectLst>
                  <a:outerShdw blurRad="38100" dist="38100" dir="2700000" algn="tl">
                    <a:srgbClr val="000000">
                      <a:alpha val="43137"/>
                    </a:srgbClr>
                  </a:outerShdw>
                </a:effectLst>
              </a:rPr>
              <a:t>3.1</a:t>
            </a:r>
            <a:r>
              <a:rPr lang="en-US" altLang="pt-PT" sz="2200" b="1" dirty="0">
                <a:solidFill>
                  <a:srgbClr val="003366"/>
                </a:solidFill>
                <a:effectLst>
                  <a:outerShdw blurRad="38100" dist="38100" dir="2700000" algn="tl">
                    <a:srgbClr val="000000">
                      <a:alpha val="43137"/>
                    </a:srgbClr>
                  </a:outerShdw>
                </a:effectLst>
              </a:rPr>
              <a:t>	Quality of the SWARM project </a:t>
            </a:r>
            <a:r>
              <a:rPr lang="en-US" altLang="pt-PT" sz="2200" b="1" dirty="0" smtClean="0">
                <a:solidFill>
                  <a:srgbClr val="003366"/>
                </a:solidFill>
                <a:effectLst>
                  <a:outerShdw blurRad="38100" dist="38100" dir="2700000" algn="tl">
                    <a:srgbClr val="000000">
                      <a:alpha val="43137"/>
                    </a:srgbClr>
                  </a:outerShdw>
                </a:effectLst>
              </a:rPr>
              <a:t>implementation</a:t>
            </a:r>
          </a:p>
          <a:p>
            <a:pPr marL="649288" indent="-285750" algn="just" eaLnBrk="1" hangingPunct="1">
              <a:lnSpc>
                <a:spcPct val="120000"/>
              </a:lnSpc>
              <a:spcBef>
                <a:spcPts val="600"/>
              </a:spcBef>
              <a:buSzPct val="145000"/>
              <a:buFont typeface="Arial" panose="020B0604020202020204" pitchFamily="34" charset="0"/>
              <a:buChar char="•"/>
              <a:defRPr/>
            </a:pPr>
            <a:r>
              <a:rPr lang="en-US" altLang="pt-PT" b="1" dirty="0">
                <a:solidFill>
                  <a:srgbClr val="003366"/>
                </a:solidFill>
              </a:rPr>
              <a:t>The SWARM </a:t>
            </a:r>
            <a:r>
              <a:rPr lang="en-US" altLang="pt-PT" sz="2000" b="1" dirty="0">
                <a:solidFill>
                  <a:srgbClr val="003366"/>
                </a:solidFill>
              </a:rPr>
              <a:t>management structure</a:t>
            </a:r>
            <a:r>
              <a:rPr lang="en-US" altLang="pt-PT" b="1" dirty="0">
                <a:solidFill>
                  <a:srgbClr val="003366"/>
                </a:solidFill>
              </a:rPr>
              <a:t> </a:t>
            </a:r>
            <a:r>
              <a:rPr lang="en-US" altLang="pt-PT" b="1" dirty="0" smtClean="0">
                <a:solidFill>
                  <a:srgbClr val="003366"/>
                </a:solidFill>
              </a:rPr>
              <a:t>(which </a:t>
            </a:r>
            <a:r>
              <a:rPr lang="en-US" altLang="pt-PT" sz="1600" dirty="0" smtClean="0">
                <a:solidFill>
                  <a:srgbClr val="003366"/>
                </a:solidFill>
              </a:rPr>
              <a:t>is </a:t>
            </a:r>
            <a:r>
              <a:rPr lang="en-US" altLang="pt-PT" sz="1600" dirty="0">
                <a:solidFill>
                  <a:srgbClr val="003366"/>
                </a:solidFill>
              </a:rPr>
              <a:t>responsible for the quality of entire SWARM project </a:t>
            </a:r>
            <a:r>
              <a:rPr lang="en-US" altLang="pt-PT" sz="1600" dirty="0" smtClean="0">
                <a:solidFill>
                  <a:srgbClr val="003366"/>
                </a:solidFill>
              </a:rPr>
              <a:t>implementation</a:t>
            </a:r>
            <a:r>
              <a:rPr lang="en-US" altLang="pt-PT" b="1" dirty="0" smtClean="0">
                <a:solidFill>
                  <a:srgbClr val="003366"/>
                </a:solidFill>
              </a:rPr>
              <a:t>) consists </a:t>
            </a:r>
            <a:r>
              <a:rPr lang="en-US" altLang="pt-PT" b="1" dirty="0">
                <a:solidFill>
                  <a:srgbClr val="003366"/>
                </a:solidFill>
              </a:rPr>
              <a:t>of </a:t>
            </a:r>
            <a:r>
              <a:rPr lang="en-US" altLang="pt-PT" b="1" dirty="0" smtClean="0">
                <a:solidFill>
                  <a:srgbClr val="003366"/>
                </a:solidFill>
              </a:rPr>
              <a:t>a Steering </a:t>
            </a:r>
            <a:r>
              <a:rPr lang="en-US" altLang="pt-PT" b="1" dirty="0">
                <a:solidFill>
                  <a:srgbClr val="003366"/>
                </a:solidFill>
              </a:rPr>
              <a:t>Committee (SC), </a:t>
            </a:r>
            <a:r>
              <a:rPr lang="en-US" altLang="pt-PT" b="1" dirty="0" smtClean="0">
                <a:solidFill>
                  <a:srgbClr val="003366"/>
                </a:solidFill>
              </a:rPr>
              <a:t>the Project </a:t>
            </a:r>
            <a:r>
              <a:rPr lang="en-US" altLang="pt-PT" b="1" dirty="0">
                <a:solidFill>
                  <a:srgbClr val="003366"/>
                </a:solidFill>
              </a:rPr>
              <a:t>Management Committee (PMC), and </a:t>
            </a:r>
            <a:r>
              <a:rPr lang="en-US" altLang="pt-PT" b="1" dirty="0" smtClean="0">
                <a:solidFill>
                  <a:srgbClr val="003366"/>
                </a:solidFill>
              </a:rPr>
              <a:t>the Quality </a:t>
            </a:r>
            <a:r>
              <a:rPr lang="en-US" altLang="pt-PT" b="1" dirty="0">
                <a:solidFill>
                  <a:srgbClr val="003366"/>
                </a:solidFill>
              </a:rPr>
              <a:t>Assurance Committee (</a:t>
            </a:r>
            <a:r>
              <a:rPr lang="en-US" altLang="pt-PT" b="1" dirty="0" err="1">
                <a:solidFill>
                  <a:srgbClr val="003366"/>
                </a:solidFill>
              </a:rPr>
              <a:t>QAC</a:t>
            </a:r>
            <a:r>
              <a:rPr lang="en-US" altLang="pt-PT" b="1" dirty="0" smtClean="0">
                <a:solidFill>
                  <a:srgbClr val="003366"/>
                </a:solidFill>
              </a:rPr>
              <a:t>). </a:t>
            </a:r>
            <a:endParaRPr lang="en-US" altLang="pt-PT" b="1" dirty="0">
              <a:solidFill>
                <a:srgbClr val="003366"/>
              </a:solidFill>
            </a:endParaRPr>
          </a:p>
          <a:p>
            <a:pPr marL="649288" indent="-285750" algn="just" eaLnBrk="1" hangingPunct="1">
              <a:lnSpc>
                <a:spcPct val="120000"/>
              </a:lnSpc>
              <a:spcBef>
                <a:spcPts val="600"/>
              </a:spcBef>
              <a:buSzPct val="145000"/>
              <a:buFont typeface="Arial" panose="020B0604020202020204" pitchFamily="34" charset="0"/>
              <a:buChar char="•"/>
              <a:defRPr/>
            </a:pPr>
            <a:r>
              <a:rPr lang="en-US" altLang="pt-PT" b="1" dirty="0" smtClean="0">
                <a:solidFill>
                  <a:srgbClr val="003366"/>
                </a:solidFill>
              </a:rPr>
              <a:t> … All </a:t>
            </a:r>
            <a:r>
              <a:rPr lang="en-US" altLang="pt-PT" b="1" dirty="0">
                <a:solidFill>
                  <a:srgbClr val="003366"/>
                </a:solidFill>
              </a:rPr>
              <a:t>partners are responsible for </a:t>
            </a:r>
            <a:r>
              <a:rPr lang="en-US" altLang="pt-PT" b="1" dirty="0" smtClean="0">
                <a:solidFill>
                  <a:srgbClr val="003366"/>
                </a:solidFill>
              </a:rPr>
              <a:t>the quality </a:t>
            </a:r>
            <a:r>
              <a:rPr lang="en-US" altLang="pt-PT" b="1" dirty="0">
                <a:solidFill>
                  <a:srgbClr val="003366"/>
                </a:solidFill>
              </a:rPr>
              <a:t>of the SWARM project </a:t>
            </a:r>
            <a:r>
              <a:rPr lang="en-US" altLang="pt-PT" b="1" dirty="0" smtClean="0">
                <a:solidFill>
                  <a:srgbClr val="003366"/>
                </a:solidFill>
              </a:rPr>
              <a:t>implementation …. </a:t>
            </a:r>
          </a:p>
          <a:p>
            <a:pPr marL="649288" indent="-285750" algn="just" eaLnBrk="1" hangingPunct="1">
              <a:lnSpc>
                <a:spcPct val="120000"/>
              </a:lnSpc>
              <a:spcBef>
                <a:spcPts val="600"/>
              </a:spcBef>
              <a:buSzPct val="145000"/>
              <a:buFont typeface="Arial" panose="020B0604020202020204" pitchFamily="34" charset="0"/>
              <a:buChar char="•"/>
              <a:defRPr/>
            </a:pPr>
            <a:r>
              <a:rPr lang="en-US" altLang="pt-PT" b="1" dirty="0" smtClean="0">
                <a:solidFill>
                  <a:srgbClr val="003366"/>
                </a:solidFill>
              </a:rPr>
              <a:t>The </a:t>
            </a:r>
            <a:r>
              <a:rPr lang="en-US" altLang="pt-PT" b="1" dirty="0">
                <a:solidFill>
                  <a:srgbClr val="003366"/>
                </a:solidFill>
              </a:rPr>
              <a:t>quality control </a:t>
            </a:r>
            <a:r>
              <a:rPr lang="en-US" altLang="pt-PT" b="1" dirty="0" smtClean="0">
                <a:solidFill>
                  <a:srgbClr val="003366"/>
                </a:solidFill>
              </a:rPr>
              <a:t>of the project’s progress will </a:t>
            </a:r>
            <a:r>
              <a:rPr lang="en-US" altLang="pt-PT" b="1" dirty="0">
                <a:solidFill>
                  <a:srgbClr val="003366"/>
                </a:solidFill>
              </a:rPr>
              <a:t>be done every 6 months by the Consortium and/or Steering </a:t>
            </a:r>
            <a:r>
              <a:rPr lang="en-US" altLang="pt-PT" b="1" dirty="0" smtClean="0">
                <a:solidFill>
                  <a:srgbClr val="003366"/>
                </a:solidFill>
              </a:rPr>
              <a:t>Committee</a:t>
            </a:r>
          </a:p>
        </p:txBody>
      </p:sp>
    </p:spTree>
    <p:extLst>
      <p:ext uri="{BB962C8B-B14F-4D97-AF65-F5344CB8AC3E}">
        <p14:creationId xmlns:p14="http://schemas.microsoft.com/office/powerpoint/2010/main" xmlns="" val="2396440664"/>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172200"/>
            <a:ext cx="9144000"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Slide Number Placeholder 1"/>
          <p:cNvSpPr txBox="1">
            <a:spLocks noGrp="1"/>
          </p:cNvSpPr>
          <p:nvPr/>
        </p:nvSpPr>
        <p:spPr bwMode="auto">
          <a:xfrm>
            <a:off x="8610600" y="6510338"/>
            <a:ext cx="322263" cy="195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fld id="{BCA06548-7B04-4AE7-B5CA-8805DCC5FF8D}" type="slidenum">
              <a:rPr lang="pt-PT" altLang="pt-PT" sz="900" b="1">
                <a:solidFill>
                  <a:schemeClr val="tx2"/>
                </a:solidFill>
              </a:rPr>
              <a:pPr algn="r" eaLnBrk="1" hangingPunct="1"/>
              <a:t>9</a:t>
            </a:fld>
            <a:endParaRPr lang="pt-PT" altLang="pt-PT" sz="900" b="1">
              <a:solidFill>
                <a:schemeClr val="tx2"/>
              </a:solidFill>
            </a:endParaRPr>
          </a:p>
        </p:txBody>
      </p:sp>
      <p:sp>
        <p:nvSpPr>
          <p:cNvPr id="10" name="Text Box 2"/>
          <p:cNvSpPr txBox="1">
            <a:spLocks noChangeArrowheads="1"/>
          </p:cNvSpPr>
          <p:nvPr/>
        </p:nvSpPr>
        <p:spPr bwMode="auto">
          <a:xfrm>
            <a:off x="166688" y="639438"/>
            <a:ext cx="8934450" cy="6218562"/>
          </a:xfrm>
          <a:prstGeom prst="rect">
            <a:avLst/>
          </a:prstGeom>
          <a:noFill/>
          <a:ln w="9525" algn="ctr">
            <a:noFill/>
            <a:miter lim="800000"/>
            <a:headEnd/>
            <a:tailEnd/>
          </a:ln>
          <a:effectLst/>
        </p:spPr>
        <p:txBody>
          <a:bodyPr>
            <a:spAutoFit/>
          </a:bodyPr>
          <a:lstStyle>
            <a:lvl1pPr marL="357188" indent="-357188"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363538" indent="0" algn="just" eaLnBrk="1" hangingPunct="1">
              <a:lnSpc>
                <a:spcPct val="110000"/>
              </a:lnSpc>
              <a:spcBef>
                <a:spcPts val="1200"/>
              </a:spcBef>
              <a:buSzPct val="145000"/>
              <a:defRPr/>
            </a:pPr>
            <a:r>
              <a:rPr lang="en-US" altLang="pt-PT" sz="2200" b="1" dirty="0" smtClean="0">
                <a:solidFill>
                  <a:srgbClr val="003366"/>
                </a:solidFill>
                <a:effectLst>
                  <a:outerShdw blurRad="38100" dist="38100" dir="2700000" algn="tl">
                    <a:srgbClr val="000000">
                      <a:alpha val="43137"/>
                    </a:srgbClr>
                  </a:outerShdw>
                </a:effectLst>
              </a:rPr>
              <a:t>3.2</a:t>
            </a:r>
            <a:r>
              <a:rPr lang="en-US" altLang="pt-PT" sz="2200" b="1" dirty="0">
                <a:solidFill>
                  <a:srgbClr val="003366"/>
                </a:solidFill>
                <a:effectLst>
                  <a:outerShdw blurRad="38100" dist="38100" dir="2700000" algn="tl">
                    <a:srgbClr val="000000">
                      <a:alpha val="43137"/>
                    </a:srgbClr>
                  </a:outerShdw>
                </a:effectLst>
              </a:rPr>
              <a:t>	Quality review of the SWARM </a:t>
            </a:r>
            <a:r>
              <a:rPr lang="en-US" altLang="pt-PT" sz="2200" b="1" dirty="0" smtClean="0">
                <a:solidFill>
                  <a:srgbClr val="003366"/>
                </a:solidFill>
                <a:effectLst>
                  <a:outerShdw blurRad="38100" dist="38100" dir="2700000" algn="tl">
                    <a:srgbClr val="000000">
                      <a:alpha val="43137"/>
                    </a:srgbClr>
                  </a:outerShdw>
                </a:effectLst>
              </a:rPr>
              <a:t>deliverables</a:t>
            </a:r>
          </a:p>
          <a:p>
            <a:pPr marL="649288" indent="-285750" algn="just" eaLnBrk="1" hangingPunct="1">
              <a:lnSpc>
                <a:spcPct val="110000"/>
              </a:lnSpc>
              <a:spcBef>
                <a:spcPts val="1200"/>
              </a:spcBef>
              <a:buSzPct val="145000"/>
              <a:buFont typeface="Arial" panose="020B0604020202020204" pitchFamily="34" charset="0"/>
              <a:buChar char="•"/>
              <a:defRPr/>
            </a:pPr>
            <a:r>
              <a:rPr lang="en-US" altLang="pt-PT" b="1" dirty="0">
                <a:solidFill>
                  <a:srgbClr val="003366"/>
                </a:solidFill>
              </a:rPr>
              <a:t>The </a:t>
            </a:r>
            <a:r>
              <a:rPr lang="en-US" altLang="pt-PT" sz="2200" b="1" dirty="0">
                <a:solidFill>
                  <a:srgbClr val="003366"/>
                </a:solidFill>
                <a:effectLst>
                  <a:outerShdw blurRad="38100" dist="38100" dir="2700000" algn="tl">
                    <a:srgbClr val="000000">
                      <a:alpha val="43137"/>
                    </a:srgbClr>
                  </a:outerShdw>
                </a:effectLst>
              </a:rPr>
              <a:t>results of the SWARM project </a:t>
            </a:r>
            <a:r>
              <a:rPr lang="en-US" altLang="pt-PT" b="1" dirty="0" smtClean="0">
                <a:solidFill>
                  <a:srgbClr val="003366"/>
                </a:solidFill>
              </a:rPr>
              <a:t>consist </a:t>
            </a:r>
            <a:r>
              <a:rPr lang="en-US" altLang="pt-PT" b="1" dirty="0">
                <a:solidFill>
                  <a:srgbClr val="003366"/>
                </a:solidFill>
              </a:rPr>
              <a:t>of both </a:t>
            </a:r>
            <a:r>
              <a:rPr lang="en-US" altLang="pt-PT" sz="2200" b="1" dirty="0" smtClean="0">
                <a:solidFill>
                  <a:srgbClr val="003366"/>
                </a:solidFill>
                <a:effectLst>
                  <a:outerShdw blurRad="38100" dist="38100" dir="2700000" algn="tl">
                    <a:srgbClr val="000000">
                      <a:alpha val="43137"/>
                    </a:srgbClr>
                  </a:outerShdw>
                </a:effectLst>
              </a:rPr>
              <a:t>tangible</a:t>
            </a:r>
            <a:r>
              <a:rPr lang="en-US" altLang="pt-PT" b="1" dirty="0" smtClean="0">
                <a:solidFill>
                  <a:srgbClr val="003366"/>
                </a:solidFill>
              </a:rPr>
              <a:t> (</a:t>
            </a:r>
            <a:r>
              <a:rPr lang="en-US" altLang="pt-PT" sz="1600" dirty="0" smtClean="0">
                <a:solidFill>
                  <a:srgbClr val="003366"/>
                </a:solidFill>
              </a:rPr>
              <a:t>e.g., research </a:t>
            </a:r>
            <a:r>
              <a:rPr lang="en-US" altLang="pt-PT" sz="1600" dirty="0">
                <a:solidFill>
                  <a:srgbClr val="003366"/>
                </a:solidFill>
              </a:rPr>
              <a:t>reports or </a:t>
            </a:r>
            <a:r>
              <a:rPr lang="en-US" altLang="pt-PT" sz="1600" dirty="0" smtClean="0">
                <a:solidFill>
                  <a:srgbClr val="003366"/>
                </a:solidFill>
              </a:rPr>
              <a:t>newsletters</a:t>
            </a:r>
            <a:r>
              <a:rPr lang="en-US" altLang="pt-PT" b="1" dirty="0" smtClean="0">
                <a:solidFill>
                  <a:srgbClr val="003366"/>
                </a:solidFill>
              </a:rPr>
              <a:t>) and </a:t>
            </a:r>
            <a:r>
              <a:rPr lang="en-US" altLang="pt-PT" sz="2200" b="1" dirty="0">
                <a:solidFill>
                  <a:srgbClr val="003366"/>
                </a:solidFill>
                <a:effectLst>
                  <a:outerShdw blurRad="38100" dist="38100" dir="2700000" algn="tl">
                    <a:srgbClr val="000000">
                      <a:alpha val="43137"/>
                    </a:srgbClr>
                  </a:outerShdw>
                </a:effectLst>
              </a:rPr>
              <a:t>intangible results </a:t>
            </a:r>
            <a:r>
              <a:rPr lang="en-US" altLang="pt-PT" b="1" dirty="0">
                <a:solidFill>
                  <a:srgbClr val="003366"/>
                </a:solidFill>
              </a:rPr>
              <a:t>(</a:t>
            </a:r>
            <a:r>
              <a:rPr lang="en-US" altLang="pt-PT" sz="1600" dirty="0">
                <a:solidFill>
                  <a:srgbClr val="003366"/>
                </a:solidFill>
              </a:rPr>
              <a:t>skills and personal experiences acquired</a:t>
            </a:r>
            <a:r>
              <a:rPr lang="en-US" altLang="pt-PT" b="1" dirty="0" smtClean="0">
                <a:solidFill>
                  <a:srgbClr val="003366"/>
                </a:solidFill>
              </a:rPr>
              <a:t>). </a:t>
            </a:r>
          </a:p>
          <a:p>
            <a:pPr marL="649288" indent="-285750" algn="just" eaLnBrk="1" hangingPunct="1">
              <a:lnSpc>
                <a:spcPct val="110000"/>
              </a:lnSpc>
              <a:spcBef>
                <a:spcPts val="1200"/>
              </a:spcBef>
              <a:buSzPct val="145000"/>
              <a:buFont typeface="Arial" panose="020B0604020202020204" pitchFamily="34" charset="0"/>
              <a:buChar char="•"/>
              <a:defRPr/>
            </a:pPr>
            <a:r>
              <a:rPr lang="en-US" altLang="pt-PT" b="1" dirty="0">
                <a:solidFill>
                  <a:srgbClr val="003366"/>
                </a:solidFill>
              </a:rPr>
              <a:t>In order to assure a high level of quality regarding the results of the project, </a:t>
            </a:r>
            <a:r>
              <a:rPr lang="en-US" altLang="pt-PT" sz="2200" b="1" dirty="0">
                <a:solidFill>
                  <a:srgbClr val="003366"/>
                </a:solidFill>
                <a:effectLst>
                  <a:outerShdw blurRad="38100" dist="38100" dir="2700000" algn="tl">
                    <a:srgbClr val="000000">
                      <a:alpha val="43137"/>
                    </a:srgbClr>
                  </a:outerShdw>
                </a:effectLst>
              </a:rPr>
              <a:t>each deliverable is evaluated </a:t>
            </a:r>
            <a:r>
              <a:rPr lang="en-US" altLang="pt-PT" sz="2200" b="1" dirty="0" smtClean="0">
                <a:solidFill>
                  <a:srgbClr val="003366"/>
                </a:solidFill>
                <a:effectLst>
                  <a:outerShdw blurRad="38100" dist="38100" dir="2700000" algn="tl">
                    <a:srgbClr val="000000">
                      <a:alpha val="43137"/>
                    </a:srgbClr>
                  </a:outerShdw>
                </a:effectLst>
              </a:rPr>
              <a:t>(</a:t>
            </a:r>
            <a:r>
              <a:rPr lang="en-US" altLang="pt-PT" sz="1600" dirty="0" smtClean="0">
                <a:solidFill>
                  <a:srgbClr val="003366"/>
                </a:solidFill>
              </a:rPr>
              <a:t>completion </a:t>
            </a:r>
            <a:r>
              <a:rPr lang="en-US" altLang="pt-PT" sz="1600" dirty="0">
                <a:solidFill>
                  <a:srgbClr val="003366"/>
                </a:solidFill>
              </a:rPr>
              <a:t>in due time as well as for its completeness, clarity and </a:t>
            </a:r>
            <a:r>
              <a:rPr lang="en-US" altLang="pt-PT" sz="1600" dirty="0" smtClean="0">
                <a:solidFill>
                  <a:srgbClr val="003366"/>
                </a:solidFill>
              </a:rPr>
              <a:t>comprehensiveness</a:t>
            </a:r>
            <a:r>
              <a:rPr lang="en-US" altLang="pt-PT" b="1" dirty="0" smtClean="0">
                <a:solidFill>
                  <a:srgbClr val="003366"/>
                </a:solidFill>
              </a:rPr>
              <a:t>).</a:t>
            </a:r>
          </a:p>
          <a:p>
            <a:pPr marL="649288" indent="-285750" algn="just" eaLnBrk="1" hangingPunct="1">
              <a:lnSpc>
                <a:spcPct val="110000"/>
              </a:lnSpc>
              <a:spcBef>
                <a:spcPts val="1200"/>
              </a:spcBef>
              <a:buSzPct val="145000"/>
              <a:buFont typeface="Arial" panose="020B0604020202020204" pitchFamily="34" charset="0"/>
              <a:buChar char="•"/>
              <a:defRPr/>
            </a:pPr>
            <a:r>
              <a:rPr lang="en-US" altLang="pt-PT" b="1" dirty="0" smtClean="0">
                <a:solidFill>
                  <a:srgbClr val="003366"/>
                </a:solidFill>
              </a:rPr>
              <a:t>Each type of document will use a consistent </a:t>
            </a:r>
            <a:r>
              <a:rPr lang="en-US" altLang="pt-PT" b="1" dirty="0">
                <a:solidFill>
                  <a:srgbClr val="003366"/>
                </a:solidFill>
              </a:rPr>
              <a:t>format </a:t>
            </a:r>
            <a:r>
              <a:rPr lang="en-US" altLang="pt-PT" b="1" dirty="0" smtClean="0">
                <a:solidFill>
                  <a:srgbClr val="003366"/>
                </a:solidFill>
              </a:rPr>
              <a:t>(</a:t>
            </a:r>
            <a:r>
              <a:rPr lang="en-US" altLang="pt-PT" sz="1600" dirty="0">
                <a:solidFill>
                  <a:srgbClr val="003366"/>
                </a:solidFill>
              </a:rPr>
              <a:t>reports, publications, plans, word document, power point presentations</a:t>
            </a:r>
            <a:r>
              <a:rPr lang="en-US" altLang="pt-PT" b="1" dirty="0" smtClean="0">
                <a:solidFill>
                  <a:srgbClr val="003366"/>
                </a:solidFill>
              </a:rPr>
              <a:t>)</a:t>
            </a:r>
          </a:p>
          <a:p>
            <a:pPr marL="649288" indent="-285750" algn="just" eaLnBrk="1" hangingPunct="1">
              <a:lnSpc>
                <a:spcPct val="110000"/>
              </a:lnSpc>
              <a:spcBef>
                <a:spcPts val="1200"/>
              </a:spcBef>
              <a:buSzPct val="145000"/>
              <a:buFont typeface="Arial" panose="020B0604020202020204" pitchFamily="34" charset="0"/>
              <a:buChar char="•"/>
              <a:defRPr/>
            </a:pPr>
            <a:r>
              <a:rPr lang="en-US" altLang="pt-PT" b="1" dirty="0">
                <a:solidFill>
                  <a:srgbClr val="003366"/>
                </a:solidFill>
              </a:rPr>
              <a:t>Cover or the first page of any document </a:t>
            </a:r>
            <a:r>
              <a:rPr lang="en-US" altLang="pt-PT" sz="2000" b="1" i="1" dirty="0" smtClean="0">
                <a:solidFill>
                  <a:srgbClr val="FF0000"/>
                </a:solidFill>
                <a:effectLst>
                  <a:outerShdw blurRad="38100" dist="38100" dir="2700000" algn="tl">
                    <a:srgbClr val="000000">
                      <a:alpha val="43137"/>
                    </a:srgbClr>
                  </a:outerShdw>
                </a:effectLst>
              </a:rPr>
              <a:t>“</a:t>
            </a:r>
            <a:r>
              <a:rPr lang="en-US" altLang="pt-PT" sz="2000" b="1" i="1" dirty="0">
                <a:solidFill>
                  <a:srgbClr val="FF0000"/>
                </a:solidFill>
                <a:effectLst>
                  <a:outerShdw blurRad="38100" dist="38100" dir="2700000" algn="tl">
                    <a:srgbClr val="000000">
                      <a:alpha val="43137"/>
                    </a:srgbClr>
                  </a:outerShdw>
                </a:effectLst>
              </a:rPr>
              <a:t>Co-funded by Erasmus+ </a:t>
            </a:r>
            <a:r>
              <a:rPr lang="en-US" altLang="pt-PT" sz="2000" b="1" i="1" dirty="0" err="1">
                <a:solidFill>
                  <a:srgbClr val="FF0000"/>
                </a:solidFill>
                <a:effectLst>
                  <a:outerShdw blurRad="38100" dist="38100" dir="2700000" algn="tl">
                    <a:srgbClr val="000000">
                      <a:alpha val="43137"/>
                    </a:srgbClr>
                  </a:outerShdw>
                </a:effectLst>
              </a:rPr>
              <a:t>Programme</a:t>
            </a:r>
            <a:r>
              <a:rPr lang="en-US" altLang="pt-PT" sz="2000" b="1" i="1" dirty="0">
                <a:solidFill>
                  <a:srgbClr val="FF0000"/>
                </a:solidFill>
                <a:effectLst>
                  <a:outerShdw blurRad="38100" dist="38100" dir="2700000" algn="tl">
                    <a:srgbClr val="000000">
                      <a:alpha val="43137"/>
                    </a:srgbClr>
                  </a:outerShdw>
                </a:effectLst>
              </a:rPr>
              <a:t> of the European Union” </a:t>
            </a:r>
            <a:endParaRPr lang="en-US" altLang="pt-PT" sz="2000" b="1" i="1" dirty="0" smtClean="0">
              <a:solidFill>
                <a:srgbClr val="FF0000"/>
              </a:solidFill>
              <a:effectLst>
                <a:outerShdw blurRad="38100" dist="38100" dir="2700000" algn="tl">
                  <a:srgbClr val="000000">
                    <a:alpha val="43137"/>
                  </a:srgbClr>
                </a:outerShdw>
              </a:effectLst>
            </a:endParaRPr>
          </a:p>
          <a:p>
            <a:pPr marL="649288" indent="-285750" algn="just" eaLnBrk="1" hangingPunct="1">
              <a:lnSpc>
                <a:spcPct val="110000"/>
              </a:lnSpc>
              <a:spcBef>
                <a:spcPts val="1200"/>
              </a:spcBef>
              <a:buSzPct val="145000"/>
              <a:buFont typeface="Arial" panose="020B0604020202020204" pitchFamily="34" charset="0"/>
              <a:buChar char="•"/>
              <a:defRPr/>
            </a:pPr>
            <a:r>
              <a:rPr lang="en-US" altLang="pt-PT" b="1" dirty="0">
                <a:solidFill>
                  <a:srgbClr val="003366"/>
                </a:solidFill>
              </a:rPr>
              <a:t>Disclaimer </a:t>
            </a:r>
            <a:r>
              <a:rPr lang="en-US" altLang="pt-PT" b="1" dirty="0" smtClean="0">
                <a:solidFill>
                  <a:srgbClr val="003366"/>
                </a:solidFill>
              </a:rPr>
              <a:t>in an inner </a:t>
            </a:r>
            <a:r>
              <a:rPr lang="en-US" altLang="pt-PT" b="1" dirty="0">
                <a:solidFill>
                  <a:srgbClr val="003366"/>
                </a:solidFill>
              </a:rPr>
              <a:t>pages </a:t>
            </a:r>
            <a:r>
              <a:rPr lang="en-US" altLang="pt-PT" sz="2000" b="1" i="1" dirty="0">
                <a:solidFill>
                  <a:srgbClr val="FF0000"/>
                </a:solidFill>
                <a:effectLst>
                  <a:outerShdw blurRad="38100" dist="38100" dir="2700000" algn="tl">
                    <a:srgbClr val="000000">
                      <a:alpha val="43137"/>
                    </a:srgbClr>
                  </a:outerShdw>
                </a:effectLst>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a:t>
            </a:r>
            <a:r>
              <a:rPr lang="en-US" altLang="pt-PT" sz="2000" b="1" i="1" dirty="0" smtClean="0">
                <a:solidFill>
                  <a:srgbClr val="FF0000"/>
                </a:solidFill>
                <a:effectLst>
                  <a:outerShdw blurRad="38100" dist="38100" dir="2700000" algn="tl">
                    <a:srgbClr val="000000">
                      <a:alpha val="43137"/>
                    </a:srgbClr>
                  </a:outerShdw>
                </a:effectLst>
              </a:rPr>
              <a:t>therein" </a:t>
            </a:r>
            <a:endParaRPr lang="en-US" altLang="pt-PT" sz="2200" b="1" dirty="0" smtClean="0">
              <a:solidFill>
                <a:srgbClr val="003366"/>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2390426474"/>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986</TotalTime>
  <Words>2104</Words>
  <Application>Microsoft Office PowerPoint</Application>
  <PresentationFormat>On-screen Show (4:3)</PresentationFormat>
  <Paragraphs>504</Paragraphs>
  <Slides>23</Slides>
  <Notes>19</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Milan</dc:creator>
  <cp:lastModifiedBy>Milan</cp:lastModifiedBy>
  <cp:revision>82</cp:revision>
  <dcterms:created xsi:type="dcterms:W3CDTF">2006-08-16T00:00:00Z</dcterms:created>
  <dcterms:modified xsi:type="dcterms:W3CDTF">2019-05-15T20:17:12Z</dcterms:modified>
</cp:coreProperties>
</file>